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89"/>
  </p:notesMasterIdLst>
  <p:sldIdLst>
    <p:sldId id="256" r:id="rId2"/>
    <p:sldId id="257" r:id="rId3"/>
    <p:sldId id="258" r:id="rId4"/>
    <p:sldId id="286" r:id="rId5"/>
    <p:sldId id="261" r:id="rId6"/>
    <p:sldId id="259" r:id="rId7"/>
    <p:sldId id="267" r:id="rId8"/>
    <p:sldId id="270" r:id="rId9"/>
    <p:sldId id="271" r:id="rId10"/>
    <p:sldId id="298" r:id="rId11"/>
    <p:sldId id="265" r:id="rId12"/>
    <p:sldId id="272" r:id="rId13"/>
    <p:sldId id="266" r:id="rId14"/>
    <p:sldId id="274" r:id="rId15"/>
    <p:sldId id="264" r:id="rId16"/>
    <p:sldId id="260" r:id="rId17"/>
    <p:sldId id="284" r:id="rId18"/>
    <p:sldId id="285" r:id="rId19"/>
    <p:sldId id="287" r:id="rId20"/>
    <p:sldId id="288" r:id="rId21"/>
    <p:sldId id="289" r:id="rId22"/>
    <p:sldId id="293" r:id="rId23"/>
    <p:sldId id="291" r:id="rId24"/>
    <p:sldId id="290" r:id="rId25"/>
    <p:sldId id="292" r:id="rId26"/>
    <p:sldId id="294" r:id="rId27"/>
    <p:sldId id="295" r:id="rId28"/>
    <p:sldId id="296" r:id="rId29"/>
    <p:sldId id="325" r:id="rId30"/>
    <p:sldId id="299" r:id="rId31"/>
    <p:sldId id="300" r:id="rId32"/>
    <p:sldId id="301" r:id="rId33"/>
    <p:sldId id="302" r:id="rId34"/>
    <p:sldId id="308" r:id="rId35"/>
    <p:sldId id="303" r:id="rId36"/>
    <p:sldId id="304" r:id="rId37"/>
    <p:sldId id="305" r:id="rId38"/>
    <p:sldId id="306" r:id="rId39"/>
    <p:sldId id="307"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6" r:id="rId57"/>
    <p:sldId id="327" r:id="rId58"/>
    <p:sldId id="328" r:id="rId59"/>
    <p:sldId id="329" r:id="rId60"/>
    <p:sldId id="330" r:id="rId61"/>
    <p:sldId id="331" r:id="rId62"/>
    <p:sldId id="332" r:id="rId63"/>
    <p:sldId id="333" r:id="rId64"/>
    <p:sldId id="337" r:id="rId65"/>
    <p:sldId id="334" r:id="rId66"/>
    <p:sldId id="335" r:id="rId67"/>
    <p:sldId id="336" r:id="rId68"/>
    <p:sldId id="338" r:id="rId69"/>
    <p:sldId id="339"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44" autoAdjust="0"/>
  </p:normalViewPr>
  <p:slideViewPr>
    <p:cSldViewPr>
      <p:cViewPr varScale="1">
        <p:scale>
          <a:sx n="62" d="100"/>
          <a:sy n="62"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1D7A852-1E13-45F0-82AF-8EC4EE1630D9}" type="slidenum">
              <a:rPr lang="en-US"/>
              <a:pPr>
                <a:defRPr/>
              </a:pPr>
              <a:t>‹#›</a:t>
            </a:fld>
            <a:endParaRPr lang="en-US"/>
          </a:p>
        </p:txBody>
      </p:sp>
    </p:spTree>
    <p:extLst>
      <p:ext uri="{BB962C8B-B14F-4D97-AF65-F5344CB8AC3E}">
        <p14:creationId xmlns:p14="http://schemas.microsoft.com/office/powerpoint/2010/main" val="376947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9B5738-7DF8-4725-B226-53BADA786A0A}" type="slidenum">
              <a:rPr lang="en-US" smtClean="0"/>
              <a:pPr/>
              <a:t>5</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smtClean="0"/>
              <a:t>The Text Book makes an odd choice in calling DBS BSS (BSS is actually the abbreviation used for Boeing Satellite Service).</a:t>
            </a:r>
          </a:p>
          <a:p>
            <a:pPr eaLnBrk="1" hangingPunct="1"/>
            <a:endParaRPr lang="en-US" smtClean="0"/>
          </a:p>
          <a:p>
            <a:pPr eaLnBrk="1" hangingPunct="1"/>
            <a:r>
              <a:rPr lang="en-US" smtClean="0"/>
              <a:t>These distinctions aren’t set in stone.  For example, FSS satellites used to be used for broadcasting.</a:t>
            </a:r>
          </a:p>
        </p:txBody>
      </p:sp>
    </p:spTree>
    <p:extLst>
      <p:ext uri="{BB962C8B-B14F-4D97-AF65-F5344CB8AC3E}">
        <p14:creationId xmlns:p14="http://schemas.microsoft.com/office/powerpoint/2010/main" val="317497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sz="2400" smtClean="0">
                <a:latin typeface="Times New Roman" panose="02020603050405020304"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sz="2400" smtClean="0">
                <a:latin typeface="Times New Roman" panose="02020603050405020304"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grpSp>
      <p:sp>
        <p:nvSpPr>
          <p:cNvPr id="19464"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lvl="0"/>
            <a:r>
              <a:rPr lang="en-US" noProof="0" smtClean="0"/>
              <a:t>Click to edit Master subtitle style</a:t>
            </a:r>
          </a:p>
        </p:txBody>
      </p:sp>
      <p:sp>
        <p:nvSpPr>
          <p:cNvPr id="194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368E29F1-6201-4A48-83CC-4ED8D2DA0993}" type="slidenum">
              <a:rPr lang="en-US"/>
              <a:pPr>
                <a:defRPr/>
              </a:pPr>
              <a:t>‹#›</a:t>
            </a:fld>
            <a:endParaRPr lang="en-US"/>
          </a:p>
        </p:txBody>
      </p:sp>
    </p:spTree>
    <p:extLst>
      <p:ext uri="{BB962C8B-B14F-4D97-AF65-F5344CB8AC3E}">
        <p14:creationId xmlns:p14="http://schemas.microsoft.com/office/powerpoint/2010/main" val="91158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C972D7D-45F7-41CC-B354-ADA1BF35F81E}" type="slidenum">
              <a:rPr lang="en-US"/>
              <a:pPr>
                <a:defRPr/>
              </a:pPr>
              <a:t>‹#›</a:t>
            </a:fld>
            <a:endParaRPr lang="en-US"/>
          </a:p>
        </p:txBody>
      </p:sp>
    </p:spTree>
    <p:extLst>
      <p:ext uri="{BB962C8B-B14F-4D97-AF65-F5344CB8AC3E}">
        <p14:creationId xmlns:p14="http://schemas.microsoft.com/office/powerpoint/2010/main" val="403227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E387714-23DE-4526-B1C1-ED0D41AE09B6}" type="slidenum">
              <a:rPr lang="en-US"/>
              <a:pPr>
                <a:defRPr/>
              </a:pPr>
              <a:t>‹#›</a:t>
            </a:fld>
            <a:endParaRPr lang="en-US"/>
          </a:p>
        </p:txBody>
      </p:sp>
    </p:spTree>
    <p:extLst>
      <p:ext uri="{BB962C8B-B14F-4D97-AF65-F5344CB8AC3E}">
        <p14:creationId xmlns:p14="http://schemas.microsoft.com/office/powerpoint/2010/main" val="26902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987B929-EED8-4EE8-AAED-45676155258F}" type="slidenum">
              <a:rPr lang="en-US"/>
              <a:pPr>
                <a:defRPr/>
              </a:pPr>
              <a:t>‹#›</a:t>
            </a:fld>
            <a:endParaRPr lang="en-US"/>
          </a:p>
        </p:txBody>
      </p:sp>
    </p:spTree>
    <p:extLst>
      <p:ext uri="{BB962C8B-B14F-4D97-AF65-F5344CB8AC3E}">
        <p14:creationId xmlns:p14="http://schemas.microsoft.com/office/powerpoint/2010/main" val="294157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7650B08-E28B-4429-8D2A-29FC47E84AB2}" type="slidenum">
              <a:rPr lang="en-US"/>
              <a:pPr>
                <a:defRPr/>
              </a:pPr>
              <a:t>‹#›</a:t>
            </a:fld>
            <a:endParaRPr lang="en-US"/>
          </a:p>
        </p:txBody>
      </p:sp>
    </p:spTree>
    <p:extLst>
      <p:ext uri="{BB962C8B-B14F-4D97-AF65-F5344CB8AC3E}">
        <p14:creationId xmlns:p14="http://schemas.microsoft.com/office/powerpoint/2010/main" val="345386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A80B68E-3925-4A6C-83F4-D736F45D50E0}" type="slidenum">
              <a:rPr lang="en-US"/>
              <a:pPr>
                <a:defRPr/>
              </a:pPr>
              <a:t>‹#›</a:t>
            </a:fld>
            <a:endParaRPr lang="en-US"/>
          </a:p>
        </p:txBody>
      </p:sp>
    </p:spTree>
    <p:extLst>
      <p:ext uri="{BB962C8B-B14F-4D97-AF65-F5344CB8AC3E}">
        <p14:creationId xmlns:p14="http://schemas.microsoft.com/office/powerpoint/2010/main" val="358044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8D3F9C76-45A3-475F-8181-558941703278}" type="slidenum">
              <a:rPr lang="en-US"/>
              <a:pPr>
                <a:defRPr/>
              </a:pPr>
              <a:t>‹#›</a:t>
            </a:fld>
            <a:endParaRPr lang="en-US"/>
          </a:p>
        </p:txBody>
      </p:sp>
    </p:spTree>
    <p:extLst>
      <p:ext uri="{BB962C8B-B14F-4D97-AF65-F5344CB8AC3E}">
        <p14:creationId xmlns:p14="http://schemas.microsoft.com/office/powerpoint/2010/main" val="212833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8D61A25-A86B-47EA-A2FA-D8199C377E5A}" type="slidenum">
              <a:rPr lang="en-US"/>
              <a:pPr>
                <a:defRPr/>
              </a:pPr>
              <a:t>‹#›</a:t>
            </a:fld>
            <a:endParaRPr lang="en-US"/>
          </a:p>
        </p:txBody>
      </p:sp>
    </p:spTree>
    <p:extLst>
      <p:ext uri="{BB962C8B-B14F-4D97-AF65-F5344CB8AC3E}">
        <p14:creationId xmlns:p14="http://schemas.microsoft.com/office/powerpoint/2010/main" val="179839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CA2448E-E87C-42E5-B642-8592BB26A4D8}" type="slidenum">
              <a:rPr lang="en-US"/>
              <a:pPr>
                <a:defRPr/>
              </a:pPr>
              <a:t>‹#›</a:t>
            </a:fld>
            <a:endParaRPr lang="en-US"/>
          </a:p>
        </p:txBody>
      </p:sp>
    </p:spTree>
    <p:extLst>
      <p:ext uri="{BB962C8B-B14F-4D97-AF65-F5344CB8AC3E}">
        <p14:creationId xmlns:p14="http://schemas.microsoft.com/office/powerpoint/2010/main" val="271464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866FB37-FABA-4B70-B949-7B101CFDD7D9}" type="slidenum">
              <a:rPr lang="en-US"/>
              <a:pPr>
                <a:defRPr/>
              </a:pPr>
              <a:t>‹#›</a:t>
            </a:fld>
            <a:endParaRPr lang="en-US"/>
          </a:p>
        </p:txBody>
      </p:sp>
    </p:spTree>
    <p:extLst>
      <p:ext uri="{BB962C8B-B14F-4D97-AF65-F5344CB8AC3E}">
        <p14:creationId xmlns:p14="http://schemas.microsoft.com/office/powerpoint/2010/main" val="62651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3ACC8A5-7763-476A-A327-5F0B3B1DEBDE}" type="slidenum">
              <a:rPr lang="en-US"/>
              <a:pPr>
                <a:defRPr/>
              </a:pPr>
              <a:t>‹#›</a:t>
            </a:fld>
            <a:endParaRPr lang="en-US"/>
          </a:p>
        </p:txBody>
      </p:sp>
    </p:spTree>
    <p:extLst>
      <p:ext uri="{BB962C8B-B14F-4D97-AF65-F5344CB8AC3E}">
        <p14:creationId xmlns:p14="http://schemas.microsoft.com/office/powerpoint/2010/main" val="212979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43"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endParaRPr lang="en-US"/>
          </a:p>
        </p:txBody>
      </p:sp>
      <p:sp>
        <p:nvSpPr>
          <p:cNvPr id="18444"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18445"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32334162-F60E-4EAE-A548-C73FFF0BBB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p:txBody>
          <a:bodyPr/>
          <a:lstStyle/>
          <a:p>
            <a:pPr eaLnBrk="1" hangingPunct="1"/>
            <a:r>
              <a:rPr lang="en-US" sz="4400" smtClean="0"/>
              <a:t>Satellite Communications</a:t>
            </a:r>
          </a:p>
        </p:txBody>
      </p:sp>
      <p:sp>
        <p:nvSpPr>
          <p:cNvPr id="4099" name="Rectangle 3"/>
          <p:cNvSpPr>
            <a:spLocks noGrp="1" noChangeArrowheads="1"/>
          </p:cNvSpPr>
          <p:nvPr>
            <p:ph type="subTitle" idx="1"/>
          </p:nvPr>
        </p:nvSpPr>
        <p:spPr>
          <a:xfrm>
            <a:off x="4673600" y="4267200"/>
            <a:ext cx="4013200" cy="482600"/>
          </a:xfrm>
        </p:spPr>
        <p:txBody>
          <a:bodyPr/>
          <a:lstStyle/>
          <a:p>
            <a:pPr eaLnBrk="1" hangingPunct="1"/>
            <a:endParaRPr lang="en-US" sz="2400" smtClean="0"/>
          </a:p>
          <a:p>
            <a:pPr eaLnBrk="1" hangingPunct="1"/>
            <a:r>
              <a:rPr lang="en-US" sz="2400" b="1" smtClean="0"/>
              <a:t>Firoz Ahmed Siddiqui</a:t>
            </a:r>
          </a:p>
        </p:txBody>
      </p:sp>
      <p:pic>
        <p:nvPicPr>
          <p:cNvPr id="4100" name="Picture 4" descr="satell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41148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4400" smtClean="0"/>
              <a:t>GEO (cont.)</a:t>
            </a:r>
          </a:p>
        </p:txBody>
      </p:sp>
      <p:sp>
        <p:nvSpPr>
          <p:cNvPr id="14339" name="Content Placeholder 2"/>
          <p:cNvSpPr>
            <a:spLocks noGrp="1"/>
          </p:cNvSpPr>
          <p:nvPr>
            <p:ph idx="1"/>
          </p:nvPr>
        </p:nvSpPr>
        <p:spPr>
          <a:xfrm>
            <a:off x="838200" y="2286000"/>
            <a:ext cx="7693025" cy="4495800"/>
          </a:xfrm>
        </p:spPr>
        <p:txBody>
          <a:bodyPr/>
          <a:lstStyle/>
          <a:p>
            <a:pPr algn="just"/>
            <a:r>
              <a:rPr lang="en-US" dirty="0" smtClean="0"/>
              <a:t>These satellites experience the centrifugal force due to the rotation of Earth, making them deviate from their orbit.</a:t>
            </a:r>
          </a:p>
          <a:p>
            <a:pPr algn="just"/>
            <a:r>
              <a:rPr lang="en-US" dirty="0" smtClean="0"/>
              <a:t>The  non-circular  shape  of  the  earth  leads  to  continuous adjustment of speed of satellite from the earth station.</a:t>
            </a:r>
          </a:p>
          <a:p>
            <a:pPr algn="just"/>
            <a:r>
              <a:rPr lang="en-US" dirty="0" smtClean="0"/>
              <a:t>These satellites are used for  TV and radio broadcast, weather forecast and also, these satellites are operating as backbones for the telephone networks.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sz="4400" smtClean="0"/>
              <a:t>Low Earth Orbit (LEO)</a:t>
            </a:r>
          </a:p>
        </p:txBody>
      </p:sp>
      <p:sp>
        <p:nvSpPr>
          <p:cNvPr id="15363" name="Rectangle 3"/>
          <p:cNvSpPr>
            <a:spLocks noGrp="1" noChangeArrowheads="1"/>
          </p:cNvSpPr>
          <p:nvPr>
            <p:ph type="body" idx="1"/>
          </p:nvPr>
        </p:nvSpPr>
        <p:spPr/>
        <p:txBody>
          <a:bodyPr/>
          <a:lstStyle/>
          <a:p>
            <a:pPr algn="just" eaLnBrk="1" hangingPunct="1"/>
            <a:r>
              <a:rPr lang="en-US" smtClean="0"/>
              <a:t>These satellites are placed 500-1500 kms above the surface of the earth.</a:t>
            </a:r>
          </a:p>
          <a:p>
            <a:pPr algn="just" eaLnBrk="1" hangingPunct="1"/>
            <a:r>
              <a:rPr lang="en-US" smtClean="0"/>
              <a:t>As LEOs circulate on a lower orbit, hence  they  exhibit a much shorter period that is 95 to 120 minutes.</a:t>
            </a:r>
          </a:p>
          <a:p>
            <a:pPr algn="just" eaLnBrk="1" hangingPunct="1"/>
            <a:r>
              <a:rPr lang="en-US" smtClean="0"/>
              <a:t>Each  LEO  satellite  will  only be visible from the earth for around ten minutes.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sz="4400" smtClean="0"/>
              <a:t>LEO (cont.)</a:t>
            </a:r>
          </a:p>
        </p:txBody>
      </p:sp>
      <p:sp>
        <p:nvSpPr>
          <p:cNvPr id="16387" name="Rectangle 3"/>
          <p:cNvSpPr>
            <a:spLocks noGrp="1" noChangeArrowheads="1"/>
          </p:cNvSpPr>
          <p:nvPr>
            <p:ph type="body" idx="1"/>
          </p:nvPr>
        </p:nvSpPr>
        <p:spPr>
          <a:xfrm>
            <a:off x="838200" y="2362200"/>
            <a:ext cx="7693025" cy="4191000"/>
          </a:xfrm>
        </p:spPr>
        <p:txBody>
          <a:bodyPr/>
          <a:lstStyle/>
          <a:p>
            <a:pPr algn="just" eaLnBrk="1" hangingPunct="1"/>
            <a:r>
              <a:rPr lang="en-US" smtClean="0"/>
              <a:t>These satellites are mainly used in remote sensing and providing mobile communication services.</a:t>
            </a:r>
          </a:p>
          <a:p>
            <a:pPr algn="just" eaLnBrk="1" hangingPunct="1"/>
            <a:r>
              <a:rPr lang="en-US" smtClean="0"/>
              <a:t>The biggest problem of the LEO concept is the need  for  many  satellites  if  global  coverage  is  to  be  reached.</a:t>
            </a:r>
          </a:p>
          <a:p>
            <a:pPr algn="just" eaLnBrk="1" hangingPunct="1"/>
            <a:r>
              <a:rPr lang="en-US" smtClean="0"/>
              <a:t>One  general  problem  of  LEOs  is  the  short lifetime of about five to eight years due   to atmospheric drag and radiation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sz="4400" smtClean="0"/>
              <a:t>Medium Earth Orbit (MEO)</a:t>
            </a:r>
          </a:p>
        </p:txBody>
      </p:sp>
      <p:sp>
        <p:nvSpPr>
          <p:cNvPr id="17411" name="Rectangle 3"/>
          <p:cNvSpPr>
            <a:spLocks noGrp="1" noChangeArrowheads="1"/>
          </p:cNvSpPr>
          <p:nvPr>
            <p:ph type="body" idx="1"/>
          </p:nvPr>
        </p:nvSpPr>
        <p:spPr>
          <a:xfrm>
            <a:off x="838200" y="2362200"/>
            <a:ext cx="7693025" cy="4267200"/>
          </a:xfrm>
        </p:spPr>
        <p:txBody>
          <a:bodyPr/>
          <a:lstStyle/>
          <a:p>
            <a:pPr algn="just" eaLnBrk="1" hangingPunct="1"/>
            <a:r>
              <a:rPr lang="en-US" sz="2600" dirty="0" smtClean="0"/>
              <a:t>A MEO satellite is in orbit somewhere between 8,000 km and 18,000 km above the earth’s surface.  </a:t>
            </a:r>
          </a:p>
          <a:p>
            <a:pPr algn="just" eaLnBrk="1" hangingPunct="1"/>
            <a:r>
              <a:rPr lang="en-US" sz="2600" dirty="0" smtClean="0"/>
              <a:t>MEO satellites are similar to LEO satellites in functionality.</a:t>
            </a:r>
          </a:p>
          <a:p>
            <a:pPr algn="just" eaLnBrk="1" hangingPunct="1"/>
            <a:r>
              <a:rPr lang="en-US" sz="2600" dirty="0" smtClean="0"/>
              <a:t>MEO satellites are visible for much longer periods of time than LEO satellites, usually between 2 to 8 hours.</a:t>
            </a:r>
          </a:p>
          <a:p>
            <a:pPr algn="just" eaLnBrk="1" hangingPunct="1"/>
            <a:r>
              <a:rPr lang="en-US" sz="2600" dirty="0" smtClean="0"/>
              <a:t>MEO satellites have a larger coverage area than LEO satellites.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sz="4400" smtClean="0"/>
              <a:t>MEO (cont.)</a:t>
            </a:r>
          </a:p>
        </p:txBody>
      </p:sp>
      <p:sp>
        <p:nvSpPr>
          <p:cNvPr id="18435" name="Rectangle 3"/>
          <p:cNvSpPr>
            <a:spLocks noGrp="1" noChangeArrowheads="1"/>
          </p:cNvSpPr>
          <p:nvPr>
            <p:ph type="body" idx="1"/>
          </p:nvPr>
        </p:nvSpPr>
        <p:spPr/>
        <p:txBody>
          <a:bodyPr/>
          <a:lstStyle/>
          <a:p>
            <a:pPr eaLnBrk="1" hangingPunct="1"/>
            <a:r>
              <a:rPr lang="en-US" dirty="0" smtClean="0"/>
              <a:t>Advantage</a:t>
            </a:r>
          </a:p>
          <a:p>
            <a:pPr lvl="1" algn="just" eaLnBrk="1" hangingPunct="1">
              <a:buFont typeface="Wingdings" panose="05000000000000000000" pitchFamily="2" charset="2"/>
              <a:buChar char="§"/>
            </a:pPr>
            <a:r>
              <a:rPr lang="en-US" dirty="0" smtClean="0"/>
              <a:t>A MEO satellite’s longer duration of visibility and wider footprint means fewer satellites are needed in a MEO network than a LEO network.</a:t>
            </a:r>
          </a:p>
          <a:p>
            <a:pPr algn="just" eaLnBrk="1" hangingPunct="1"/>
            <a:r>
              <a:rPr lang="en-US" dirty="0" smtClean="0"/>
              <a:t>Disadvantage</a:t>
            </a:r>
          </a:p>
          <a:p>
            <a:pPr lvl="1" algn="just" eaLnBrk="1" hangingPunct="1">
              <a:buFont typeface="Wingdings" panose="05000000000000000000" pitchFamily="2" charset="2"/>
              <a:buChar char="§"/>
            </a:pPr>
            <a:r>
              <a:rPr lang="en-US" dirty="0" smtClean="0"/>
              <a:t>A MEO satellite’s distance gives it a longer time delay and weaker signal than a LEO satellite, though not as bad as a GEO satellite.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sz="4400" smtClean="0"/>
              <a:t>Frequency Bands</a:t>
            </a:r>
          </a:p>
        </p:txBody>
      </p:sp>
      <p:sp>
        <p:nvSpPr>
          <p:cNvPr id="19459" name="Rectangle 3"/>
          <p:cNvSpPr>
            <a:spLocks noGrp="1" noChangeArrowheads="1"/>
          </p:cNvSpPr>
          <p:nvPr>
            <p:ph type="body" idx="1"/>
          </p:nvPr>
        </p:nvSpPr>
        <p:spPr/>
        <p:txBody>
          <a:bodyPr/>
          <a:lstStyle/>
          <a:p>
            <a:pPr eaLnBrk="1" hangingPunct="1"/>
            <a:r>
              <a:rPr lang="en-US" sz="2400" dirty="0" smtClean="0"/>
              <a:t>Different kinds of satellites use different frequency bands.</a:t>
            </a:r>
          </a:p>
          <a:p>
            <a:pPr lvl="1" eaLnBrk="1" hangingPunct="1">
              <a:buFont typeface="Wingdings" panose="05000000000000000000" pitchFamily="2" charset="2"/>
              <a:buChar char="§"/>
            </a:pPr>
            <a:r>
              <a:rPr lang="en-US" sz="1800" dirty="0" smtClean="0"/>
              <a:t>L–Band: 1 to 2 GHz, used by MSS</a:t>
            </a:r>
          </a:p>
          <a:p>
            <a:pPr lvl="1" eaLnBrk="1" hangingPunct="1">
              <a:buFont typeface="Wingdings" panose="05000000000000000000" pitchFamily="2" charset="2"/>
              <a:buChar char="§"/>
            </a:pPr>
            <a:r>
              <a:rPr lang="en-US" sz="1800" dirty="0" smtClean="0"/>
              <a:t>S-Band: 2 to 4 GHz, used by MSS, NASA, deep space research</a:t>
            </a:r>
          </a:p>
          <a:p>
            <a:pPr lvl="1" eaLnBrk="1" hangingPunct="1">
              <a:buFont typeface="Wingdings" panose="05000000000000000000" pitchFamily="2" charset="2"/>
              <a:buChar char="§"/>
            </a:pPr>
            <a:r>
              <a:rPr lang="en-US" sz="1800" dirty="0" smtClean="0"/>
              <a:t>C-Band: 4 to 8 GHz, used by FSS</a:t>
            </a:r>
          </a:p>
          <a:p>
            <a:pPr lvl="1" eaLnBrk="1" hangingPunct="1">
              <a:buFont typeface="Wingdings" panose="05000000000000000000" pitchFamily="2" charset="2"/>
              <a:buChar char="§"/>
            </a:pPr>
            <a:r>
              <a:rPr lang="en-US" sz="1800" dirty="0" smtClean="0"/>
              <a:t>X-Band: 8 to 12.5 GHz, used by FSS and in terrestrial imaging, ex: military and meteorological satellites</a:t>
            </a:r>
          </a:p>
          <a:p>
            <a:pPr lvl="1" eaLnBrk="1" hangingPunct="1">
              <a:buFont typeface="Wingdings" panose="05000000000000000000" pitchFamily="2" charset="2"/>
              <a:buChar char="§"/>
            </a:pPr>
            <a:r>
              <a:rPr lang="en-US" sz="1800" dirty="0" smtClean="0"/>
              <a:t>Ku-Band: 12.5 to 18 GHz: used by FSS and BSS (DBS)</a:t>
            </a:r>
          </a:p>
          <a:p>
            <a:pPr lvl="1" eaLnBrk="1" hangingPunct="1">
              <a:buFont typeface="Wingdings" panose="05000000000000000000" pitchFamily="2" charset="2"/>
              <a:buChar char="§"/>
            </a:pPr>
            <a:r>
              <a:rPr lang="en-US" sz="1800" dirty="0" smtClean="0"/>
              <a:t>K-Band: 18 to 26.5 GHz: used by FSS and BSS</a:t>
            </a:r>
          </a:p>
          <a:p>
            <a:pPr lvl="1" eaLnBrk="1" hangingPunct="1">
              <a:buFont typeface="Wingdings" panose="05000000000000000000" pitchFamily="2" charset="2"/>
              <a:buChar char="§"/>
            </a:pPr>
            <a:r>
              <a:rPr lang="en-US" sz="1800" dirty="0" err="1" smtClean="0"/>
              <a:t>Ka</a:t>
            </a:r>
            <a:r>
              <a:rPr lang="en-US" sz="1800" dirty="0" smtClean="0"/>
              <a:t>-Band:  26.5 to 40 GHz: used by FSS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US" sz="4400" smtClean="0"/>
              <a:t>Capacity Allocation</a:t>
            </a:r>
          </a:p>
        </p:txBody>
      </p:sp>
      <p:sp>
        <p:nvSpPr>
          <p:cNvPr id="20483" name="Rectangle 3"/>
          <p:cNvSpPr>
            <a:spLocks noGrp="1" noChangeArrowheads="1"/>
          </p:cNvSpPr>
          <p:nvPr>
            <p:ph type="body" idx="1"/>
          </p:nvPr>
        </p:nvSpPr>
        <p:spPr/>
        <p:txBody>
          <a:bodyPr/>
          <a:lstStyle/>
          <a:p>
            <a:pPr eaLnBrk="1" hangingPunct="1"/>
            <a:r>
              <a:rPr lang="en-US" smtClean="0"/>
              <a:t>FDMA</a:t>
            </a:r>
          </a:p>
          <a:p>
            <a:pPr lvl="1" eaLnBrk="1" hangingPunct="1">
              <a:buFont typeface="Wingdings" panose="05000000000000000000" pitchFamily="2" charset="2"/>
              <a:buChar char="§"/>
            </a:pPr>
            <a:r>
              <a:rPr lang="en-US" smtClean="0"/>
              <a:t>FAMA-FDMA</a:t>
            </a:r>
          </a:p>
          <a:p>
            <a:pPr lvl="1" eaLnBrk="1" hangingPunct="1">
              <a:buFont typeface="Wingdings" panose="05000000000000000000" pitchFamily="2" charset="2"/>
              <a:buChar char="§"/>
            </a:pPr>
            <a:r>
              <a:rPr lang="en-US" smtClean="0"/>
              <a:t>DAMA-FDMA</a:t>
            </a:r>
          </a:p>
          <a:p>
            <a:pPr eaLnBrk="1" hangingPunct="1"/>
            <a:r>
              <a:rPr lang="en-US" smtClean="0"/>
              <a:t>TDMA </a:t>
            </a:r>
          </a:p>
          <a:p>
            <a:pPr lvl="1" eaLnBrk="1" hangingPunct="1">
              <a:buFont typeface="Wingdings" panose="05000000000000000000" pitchFamily="2" charset="2"/>
              <a:buChar char="§"/>
            </a:pPr>
            <a:r>
              <a:rPr lang="en-US" smtClean="0"/>
              <a:t>Advantages over FDMA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mtClean="0"/>
              <a:t>Basics: Advantages of Satellites</a:t>
            </a:r>
          </a:p>
        </p:txBody>
      </p:sp>
      <p:sp>
        <p:nvSpPr>
          <p:cNvPr id="26627" name="Rectangle 3"/>
          <p:cNvSpPr>
            <a:spLocks noGrp="1" noChangeArrowheads="1"/>
          </p:cNvSpPr>
          <p:nvPr>
            <p:ph type="body" idx="1"/>
          </p:nvPr>
        </p:nvSpPr>
        <p:spPr/>
        <p:txBody>
          <a:bodyPr/>
          <a:lstStyle/>
          <a:p>
            <a:pPr algn="just" eaLnBrk="1" hangingPunct="1">
              <a:lnSpc>
                <a:spcPct val="90000"/>
              </a:lnSpc>
            </a:pPr>
            <a:r>
              <a:rPr lang="en-US" dirty="0" smtClean="0"/>
              <a:t>The advantages of satellite communication over terrestrial communication are:</a:t>
            </a:r>
          </a:p>
          <a:p>
            <a:pPr lvl="1" algn="just" eaLnBrk="1" hangingPunct="1">
              <a:lnSpc>
                <a:spcPct val="90000"/>
              </a:lnSpc>
              <a:buFont typeface="Wingdings" panose="05000000000000000000" pitchFamily="2" charset="2"/>
              <a:buChar char="§"/>
            </a:pPr>
            <a:r>
              <a:rPr lang="en-US" dirty="0" smtClean="0"/>
              <a:t>The coverage area of a satellite greatly exceeds that of a terrestrial system.</a:t>
            </a:r>
          </a:p>
          <a:p>
            <a:pPr lvl="1" algn="just" eaLnBrk="1" hangingPunct="1">
              <a:lnSpc>
                <a:spcPct val="90000"/>
              </a:lnSpc>
              <a:buFont typeface="Wingdings" panose="05000000000000000000" pitchFamily="2" charset="2"/>
              <a:buChar char="§"/>
            </a:pPr>
            <a:r>
              <a:rPr lang="en-US" dirty="0" smtClean="0"/>
              <a:t>Transmission cost of a satellite is independent of the distance from the center of the coverage area.</a:t>
            </a:r>
          </a:p>
          <a:p>
            <a:pPr lvl="1" algn="just" eaLnBrk="1" hangingPunct="1">
              <a:lnSpc>
                <a:spcPct val="90000"/>
              </a:lnSpc>
              <a:buFont typeface="Wingdings" panose="05000000000000000000" pitchFamily="2" charset="2"/>
              <a:buChar char="§"/>
            </a:pPr>
            <a:r>
              <a:rPr lang="en-US" dirty="0" smtClean="0"/>
              <a:t>Satellite to Satellite communication is very precise.</a:t>
            </a:r>
          </a:p>
          <a:p>
            <a:pPr lvl="1" algn="just" eaLnBrk="1" hangingPunct="1">
              <a:lnSpc>
                <a:spcPct val="90000"/>
              </a:lnSpc>
              <a:buFont typeface="Wingdings" panose="05000000000000000000" pitchFamily="2" charset="2"/>
              <a:buChar char="§"/>
            </a:pPr>
            <a:r>
              <a:rPr lang="en-US" dirty="0" smtClean="0"/>
              <a:t>Higher Bandwidths are available for use.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n-US" smtClean="0"/>
              <a:t>Basics: Disadvantages of Satellites</a:t>
            </a:r>
          </a:p>
        </p:txBody>
      </p:sp>
      <p:sp>
        <p:nvSpPr>
          <p:cNvPr id="27651" name="Rectangle 3"/>
          <p:cNvSpPr>
            <a:spLocks noGrp="1" noChangeArrowheads="1"/>
          </p:cNvSpPr>
          <p:nvPr>
            <p:ph type="body" idx="1"/>
          </p:nvPr>
        </p:nvSpPr>
        <p:spPr/>
        <p:txBody>
          <a:bodyPr/>
          <a:lstStyle/>
          <a:p>
            <a:pPr eaLnBrk="1" hangingPunct="1"/>
            <a:r>
              <a:rPr lang="en-US" dirty="0" smtClean="0"/>
              <a:t>The disadvantages of satellite communication:</a:t>
            </a:r>
          </a:p>
          <a:p>
            <a:pPr lvl="1" algn="just" eaLnBrk="1" hangingPunct="1">
              <a:buFont typeface="Wingdings" panose="05000000000000000000" pitchFamily="2" charset="2"/>
              <a:buChar char="§"/>
            </a:pPr>
            <a:r>
              <a:rPr lang="en-US" dirty="0" smtClean="0"/>
              <a:t>Launching satellites into orbit is costly.</a:t>
            </a:r>
          </a:p>
          <a:p>
            <a:pPr lvl="1" algn="just" eaLnBrk="1" hangingPunct="1">
              <a:buFont typeface="Wingdings" panose="05000000000000000000" pitchFamily="2" charset="2"/>
              <a:buChar char="§"/>
            </a:pPr>
            <a:r>
              <a:rPr lang="en-US" dirty="0" smtClean="0"/>
              <a:t>Satellite bandwidth is gradually becoming used up.</a:t>
            </a:r>
          </a:p>
          <a:p>
            <a:pPr lvl="1" algn="just" eaLnBrk="1" hangingPunct="1">
              <a:buFont typeface="Wingdings" panose="05000000000000000000" pitchFamily="2" charset="2"/>
              <a:buChar char="§"/>
            </a:pPr>
            <a:r>
              <a:rPr lang="en-US" dirty="0" smtClean="0"/>
              <a:t>There is a larger propagation delay in satellite communication than in terrestrial communication.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sz="3200" smtClean="0"/>
              <a:t>Definitions of Terms for Earth-Orbiting</a:t>
            </a:r>
            <a:br>
              <a:rPr lang="en-US" sz="3200" smtClean="0"/>
            </a:br>
            <a:r>
              <a:rPr lang="en-US" sz="3200" smtClean="0"/>
              <a:t>Satellites</a:t>
            </a:r>
            <a:endParaRPr lang="en-US" smtClean="0"/>
          </a:p>
        </p:txBody>
      </p:sp>
      <p:pic>
        <p:nvPicPr>
          <p:cNvPr id="286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2309813"/>
            <a:ext cx="4114800" cy="454818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sz="4400" smtClean="0"/>
              <a:t>Satellite Communications</a:t>
            </a:r>
          </a:p>
        </p:txBody>
      </p:sp>
      <p:sp>
        <p:nvSpPr>
          <p:cNvPr id="5123" name="Rectangle 3"/>
          <p:cNvSpPr>
            <a:spLocks noGrp="1" noChangeArrowheads="1"/>
          </p:cNvSpPr>
          <p:nvPr>
            <p:ph type="body" idx="1"/>
          </p:nvPr>
        </p:nvSpPr>
        <p:spPr>
          <a:xfrm>
            <a:off x="838200" y="2514600"/>
            <a:ext cx="7693025" cy="3276600"/>
          </a:xfrm>
        </p:spPr>
        <p:txBody>
          <a:bodyPr/>
          <a:lstStyle/>
          <a:p>
            <a:pPr algn="just" eaLnBrk="1" hangingPunct="1"/>
            <a:r>
              <a:rPr lang="en-US" smtClean="0"/>
              <a:t>A Communication Satellite can be looked upon as a big microwave repeater.</a:t>
            </a:r>
          </a:p>
          <a:p>
            <a:pPr algn="just" eaLnBrk="1" hangingPunct="1"/>
            <a:r>
              <a:rPr lang="en-US" smtClean="0"/>
              <a:t>It contains several transponders which listens to some portion of spectrum, amplifies the incoming signal and broadcasts it in another frequency to avoid interference with incoming signals.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a:r>
              <a:rPr lang="en-US" sz="3200" smtClean="0"/>
              <a:t>Definitions of Terms for Earth-Orbiting</a:t>
            </a:r>
            <a:br>
              <a:rPr lang="en-US" sz="3200" smtClean="0"/>
            </a:br>
            <a:r>
              <a:rPr lang="en-US" sz="3200" smtClean="0"/>
              <a:t>Satellites</a:t>
            </a:r>
          </a:p>
        </p:txBody>
      </p:sp>
      <p:sp>
        <p:nvSpPr>
          <p:cNvPr id="29699" name="Content Placeholder 2"/>
          <p:cNvSpPr>
            <a:spLocks noGrp="1"/>
          </p:cNvSpPr>
          <p:nvPr>
            <p:ph idx="1"/>
          </p:nvPr>
        </p:nvSpPr>
        <p:spPr>
          <a:xfrm>
            <a:off x="838200" y="2362200"/>
            <a:ext cx="7693025" cy="4114800"/>
          </a:xfrm>
        </p:spPr>
        <p:txBody>
          <a:bodyPr/>
          <a:lstStyle/>
          <a:p>
            <a:pPr algn="just"/>
            <a:r>
              <a:rPr lang="en-US" b="1" smtClean="0"/>
              <a:t>Apogee - </a:t>
            </a:r>
            <a:r>
              <a:rPr lang="en-US" smtClean="0"/>
              <a:t>The point farthest from earth. Apogee height is shown as ha in Fig.</a:t>
            </a:r>
          </a:p>
          <a:p>
            <a:pPr algn="just"/>
            <a:r>
              <a:rPr lang="en-US" b="1" smtClean="0"/>
              <a:t>Perigee -</a:t>
            </a:r>
            <a:r>
              <a:rPr lang="en-US" smtClean="0"/>
              <a:t> The point of closest approach to earth. The perigee   height is shown as hp in Fig.</a:t>
            </a:r>
          </a:p>
          <a:p>
            <a:pPr algn="just"/>
            <a:r>
              <a:rPr lang="en-US" b="1" smtClean="0"/>
              <a:t>Subsatellite path -</a:t>
            </a:r>
            <a:r>
              <a:rPr lang="en-US" smtClean="0"/>
              <a:t> This is the path traced out on the earth’s surface directly below the satellite.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US" sz="3200" smtClean="0"/>
              <a:t>Definitions of Terms for Earth-Orbiting</a:t>
            </a:r>
            <a:br>
              <a:rPr lang="en-US" sz="3200" smtClean="0"/>
            </a:br>
            <a:r>
              <a:rPr lang="en-US" sz="3200" smtClean="0"/>
              <a:t>Satellites</a:t>
            </a:r>
          </a:p>
        </p:txBody>
      </p:sp>
      <p:sp>
        <p:nvSpPr>
          <p:cNvPr id="30723" name="Content Placeholder 2"/>
          <p:cNvSpPr>
            <a:spLocks noGrp="1"/>
          </p:cNvSpPr>
          <p:nvPr>
            <p:ph idx="1"/>
          </p:nvPr>
        </p:nvSpPr>
        <p:spPr>
          <a:xfrm>
            <a:off x="838200" y="2362200"/>
            <a:ext cx="7693025" cy="4114800"/>
          </a:xfrm>
        </p:spPr>
        <p:txBody>
          <a:bodyPr/>
          <a:lstStyle/>
          <a:p>
            <a:pPr algn="just"/>
            <a:r>
              <a:rPr lang="en-US" b="1" smtClean="0"/>
              <a:t>Line of apsides -</a:t>
            </a:r>
            <a:r>
              <a:rPr lang="en-US" smtClean="0"/>
              <a:t> The line joining the perigee and apogee through the center of the earth.</a:t>
            </a:r>
          </a:p>
          <a:p>
            <a:pPr algn="just"/>
            <a:r>
              <a:rPr lang="en-US" b="1" smtClean="0"/>
              <a:t>Ascending node -</a:t>
            </a:r>
            <a:r>
              <a:rPr lang="en-US" smtClean="0"/>
              <a:t> The point where the orbit crosses the equatorial plane going from south to north.</a:t>
            </a:r>
          </a:p>
          <a:p>
            <a:pPr algn="just"/>
            <a:r>
              <a:rPr lang="en-US" b="1" smtClean="0"/>
              <a:t>Descending node -</a:t>
            </a:r>
            <a:r>
              <a:rPr lang="en-US" smtClean="0"/>
              <a:t> The point where the orbit crosses the equatorial plane going from north to south.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sz="3200" smtClean="0"/>
              <a:t>Definitions of Terms for Earth-Orbiting</a:t>
            </a:r>
            <a:br>
              <a:rPr lang="en-US" sz="3200" smtClean="0"/>
            </a:br>
            <a:r>
              <a:rPr lang="en-US" sz="3200" smtClean="0"/>
              <a:t>Satellites</a:t>
            </a:r>
          </a:p>
        </p:txBody>
      </p:sp>
      <p:sp>
        <p:nvSpPr>
          <p:cNvPr id="31747" name="Content Placeholder 2"/>
          <p:cNvSpPr>
            <a:spLocks noGrp="1"/>
          </p:cNvSpPr>
          <p:nvPr>
            <p:ph idx="1"/>
          </p:nvPr>
        </p:nvSpPr>
        <p:spPr/>
        <p:txBody>
          <a:bodyPr/>
          <a:lstStyle/>
          <a:p>
            <a:pPr algn="just"/>
            <a:r>
              <a:rPr lang="en-US" b="1" smtClean="0"/>
              <a:t>Line of nodes</a:t>
            </a:r>
            <a:r>
              <a:rPr lang="en-US" smtClean="0"/>
              <a:t> - The line joining the ascending and descending nodes through the center of the earth.</a:t>
            </a:r>
          </a:p>
          <a:p>
            <a:pPr algn="just"/>
            <a:r>
              <a:rPr lang="en-US" b="1" smtClean="0"/>
              <a:t>Inclination -</a:t>
            </a:r>
            <a:r>
              <a:rPr lang="en-US" smtClean="0"/>
              <a:t> The angle between the orbital plane and the earth’s equatorial plane. It is measured at the ascending node from the equator to the orbit, going from east to north. </a:t>
            </a:r>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sz="3200" smtClean="0"/>
              <a:t>Definitions of Terms for Earth-Orbiting</a:t>
            </a:r>
            <a:br>
              <a:rPr lang="en-US" sz="3200" smtClean="0"/>
            </a:br>
            <a:r>
              <a:rPr lang="en-US" sz="3200" smtClean="0"/>
              <a:t>Satellites</a:t>
            </a:r>
          </a:p>
        </p:txBody>
      </p:sp>
      <p:pic>
        <p:nvPicPr>
          <p:cNvPr id="327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7263" y="2362200"/>
            <a:ext cx="4994275" cy="41433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sz="3200" smtClean="0"/>
              <a:t>Definitions of Terms for Earth-Orbiting</a:t>
            </a:r>
            <a:br>
              <a:rPr lang="en-US" sz="3200" smtClean="0"/>
            </a:br>
            <a:r>
              <a:rPr lang="en-US" sz="3200" smtClean="0"/>
              <a:t>Satellites</a:t>
            </a:r>
          </a:p>
        </p:txBody>
      </p:sp>
      <p:sp>
        <p:nvSpPr>
          <p:cNvPr id="33795" name="Content Placeholder 2"/>
          <p:cNvSpPr>
            <a:spLocks noGrp="1"/>
          </p:cNvSpPr>
          <p:nvPr>
            <p:ph idx="1"/>
          </p:nvPr>
        </p:nvSpPr>
        <p:spPr>
          <a:xfrm>
            <a:off x="838200" y="2362200"/>
            <a:ext cx="7693025" cy="4343400"/>
          </a:xfrm>
        </p:spPr>
        <p:txBody>
          <a:bodyPr/>
          <a:lstStyle/>
          <a:p>
            <a:pPr algn="just"/>
            <a:r>
              <a:rPr lang="en-US" b="1" smtClean="0"/>
              <a:t>Prograde orbit -</a:t>
            </a:r>
            <a:r>
              <a:rPr lang="en-US" smtClean="0"/>
              <a:t> An orbit in which the satellite moves in the same direction as the earth’s rotation. The prograde orbit is also known as a direct orbit. The inclination of a prograde orbit always lies between 0°and 90°. Most satellites are launched in a prograde orbit because the earth’s rotational velocity provides part of the orbital velocity with a consequent saving in launch energy.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US" sz="3200" smtClean="0"/>
              <a:t>Definitions of Terms for Earth-Orbiting</a:t>
            </a:r>
            <a:br>
              <a:rPr lang="en-US" sz="3200" smtClean="0"/>
            </a:br>
            <a:r>
              <a:rPr lang="en-US" sz="3200" smtClean="0"/>
              <a:t>Satellites</a:t>
            </a:r>
          </a:p>
        </p:txBody>
      </p:sp>
      <p:sp>
        <p:nvSpPr>
          <p:cNvPr id="34819" name="Content Placeholder 2"/>
          <p:cNvSpPr>
            <a:spLocks noGrp="1"/>
          </p:cNvSpPr>
          <p:nvPr>
            <p:ph idx="1"/>
          </p:nvPr>
        </p:nvSpPr>
        <p:spPr>
          <a:xfrm>
            <a:off x="838200" y="2362200"/>
            <a:ext cx="7693025" cy="4495800"/>
          </a:xfrm>
        </p:spPr>
        <p:txBody>
          <a:bodyPr/>
          <a:lstStyle/>
          <a:p>
            <a:pPr algn="just"/>
            <a:r>
              <a:rPr lang="en-US" b="1" smtClean="0"/>
              <a:t>Retrograde orbit -</a:t>
            </a:r>
            <a:r>
              <a:rPr lang="en-US" smtClean="0"/>
              <a:t> An orbit in which the satellite moves in a direction counter to the earth’s rotation, as shown in Fig. The inclination of a retrograde orbit always lies between 90°and 180°.</a:t>
            </a:r>
          </a:p>
          <a:p>
            <a:pPr algn="just"/>
            <a:r>
              <a:rPr lang="en-US" b="1" smtClean="0"/>
              <a:t>Argument of perigee -</a:t>
            </a:r>
            <a:r>
              <a:rPr lang="en-US" smtClean="0"/>
              <a:t> The angle from ascending node to perigee, measured in the orbital plane at the earth’s center, in the direction of satellite motion. The argument of perigee is shown as ω in Fig.</a:t>
            </a:r>
          </a:p>
          <a:p>
            <a:pPr algn="just"/>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en-US" sz="3200" smtClean="0"/>
              <a:t>Definitions of Terms for Earth-Orbiting</a:t>
            </a:r>
            <a:br>
              <a:rPr lang="en-US" sz="3200" smtClean="0"/>
            </a:br>
            <a:r>
              <a:rPr lang="en-US" sz="3200" smtClean="0"/>
              <a:t>Satellites</a:t>
            </a:r>
          </a:p>
        </p:txBody>
      </p:sp>
      <p:pic>
        <p:nvPicPr>
          <p:cNvPr id="358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0275" y="2438400"/>
            <a:ext cx="5048250" cy="367665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US" sz="3200" smtClean="0"/>
              <a:t>Definitions of Terms for Earth-Orbiting</a:t>
            </a:r>
            <a:br>
              <a:rPr lang="en-US" sz="3200" smtClean="0"/>
            </a:br>
            <a:r>
              <a:rPr lang="en-US" sz="3200" smtClean="0"/>
              <a:t>Satellites</a:t>
            </a:r>
          </a:p>
        </p:txBody>
      </p:sp>
      <p:sp>
        <p:nvSpPr>
          <p:cNvPr id="36867" name="Content Placeholder 2"/>
          <p:cNvSpPr>
            <a:spLocks noGrp="1"/>
          </p:cNvSpPr>
          <p:nvPr>
            <p:ph idx="1"/>
          </p:nvPr>
        </p:nvSpPr>
        <p:spPr>
          <a:xfrm>
            <a:off x="838200" y="2362200"/>
            <a:ext cx="7693025" cy="4419600"/>
          </a:xfrm>
        </p:spPr>
        <p:txBody>
          <a:bodyPr/>
          <a:lstStyle/>
          <a:p>
            <a:pPr algn="just"/>
            <a:r>
              <a:rPr lang="en-US" b="1" smtClean="0"/>
              <a:t>Mean anomaly -</a:t>
            </a:r>
            <a:r>
              <a:rPr lang="en-US" smtClean="0"/>
              <a:t> Mean anomaly M gives an average value of the angular position of the satellite with reference to the perigee. For a circular orbit, M gives the angular position of the satellite in the orbit.</a:t>
            </a:r>
          </a:p>
          <a:p>
            <a:pPr algn="just"/>
            <a:r>
              <a:rPr lang="en-US" b="1" smtClean="0"/>
              <a:t>True anomaly -</a:t>
            </a:r>
            <a:r>
              <a:rPr lang="en-US" smtClean="0"/>
              <a:t> The true anomaly is the angle from perigee to the satellite position, measured at the earth’s center. This gives the true angular position of the satellite in the orbit as a function of time.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dirty="0" smtClean="0"/>
              <a:t>Orbital Elements</a:t>
            </a:r>
          </a:p>
        </p:txBody>
      </p:sp>
      <p:sp>
        <p:nvSpPr>
          <p:cNvPr id="37891" name="Content Placeholder 2"/>
          <p:cNvSpPr>
            <a:spLocks noGrp="1"/>
          </p:cNvSpPr>
          <p:nvPr>
            <p:ph idx="1"/>
          </p:nvPr>
        </p:nvSpPr>
        <p:spPr/>
        <p:txBody>
          <a:bodyPr/>
          <a:lstStyle/>
          <a:p>
            <a:pPr algn="just"/>
            <a:r>
              <a:rPr lang="en-US" dirty="0" smtClean="0"/>
              <a:t>Earth-orbiting artificial satellites are defined by six orbital elements referred to as the </a:t>
            </a:r>
            <a:r>
              <a:rPr lang="en-US" dirty="0" err="1" smtClean="0"/>
              <a:t>keplerian</a:t>
            </a:r>
            <a:r>
              <a:rPr lang="en-US" dirty="0" smtClean="0"/>
              <a:t> element set.</a:t>
            </a:r>
          </a:p>
          <a:p>
            <a:pPr algn="just"/>
            <a:r>
              <a:rPr lang="en-US" dirty="0" smtClean="0"/>
              <a:t>Two of these, the </a:t>
            </a:r>
            <a:r>
              <a:rPr lang="en-US" dirty="0" err="1" smtClean="0"/>
              <a:t>semimajor</a:t>
            </a:r>
            <a:r>
              <a:rPr lang="en-US" dirty="0" smtClean="0"/>
              <a:t> axis (a) and the eccentricity (e) give the shape of the ellipse.</a:t>
            </a:r>
          </a:p>
          <a:p>
            <a:pPr algn="just"/>
            <a:r>
              <a:rPr lang="en-US" dirty="0" smtClean="0"/>
              <a:t>A third, the mean anomaly M, gives the position of the satellite in its orbit at a reference time known as the epoch.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Orbital Elements</a:t>
            </a:r>
          </a:p>
        </p:txBody>
      </p:sp>
      <p:sp>
        <p:nvSpPr>
          <p:cNvPr id="3" name="Content Placeholder 2"/>
          <p:cNvSpPr>
            <a:spLocks noGrp="1"/>
          </p:cNvSpPr>
          <p:nvPr>
            <p:ph idx="1"/>
          </p:nvPr>
        </p:nvSpPr>
        <p:spPr/>
        <p:txBody>
          <a:bodyPr/>
          <a:lstStyle/>
          <a:p>
            <a:pPr algn="just"/>
            <a:r>
              <a:rPr lang="en-US" dirty="0" smtClean="0"/>
              <a:t>A fourth, the argument of perigee </a:t>
            </a:r>
            <a:r>
              <a:rPr lang="el-GR" dirty="0" smtClean="0"/>
              <a:t>ω</a:t>
            </a:r>
            <a:r>
              <a:rPr lang="en-US" dirty="0" smtClean="0"/>
              <a:t>, gives the rotation of the orbit’s perigee point relative to the orbit’s line of nodes in the earth’s equatorial plane.</a:t>
            </a:r>
          </a:p>
          <a:p>
            <a:pPr algn="just"/>
            <a:r>
              <a:rPr lang="en-US" dirty="0" smtClean="0"/>
              <a:t>The remaining two elements, the inclination (</a:t>
            </a:r>
            <a:r>
              <a:rPr lang="en-US" dirty="0" err="1" smtClean="0"/>
              <a:t>i</a:t>
            </a:r>
            <a:r>
              <a:rPr lang="en-US" dirty="0" smtClean="0"/>
              <a:t>) and the right ascension of the ascending node </a:t>
            </a:r>
            <a:r>
              <a:rPr lang="el-GR" dirty="0" smtClean="0"/>
              <a:t>Ω</a:t>
            </a:r>
            <a:r>
              <a:rPr lang="en-US" dirty="0" smtClean="0"/>
              <a:t>, relate the orbital plane’s position to the earth.</a:t>
            </a:r>
            <a:endParaRPr lang="en-US" dirty="0"/>
          </a:p>
        </p:txBody>
      </p:sp>
    </p:spTree>
    <p:extLst>
      <p:ext uri="{BB962C8B-B14F-4D97-AF65-F5344CB8AC3E}">
        <p14:creationId xmlns:p14="http://schemas.microsoft.com/office/powerpoint/2010/main" val="1905928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sz="4000" smtClean="0"/>
              <a:t>Basics: How do Satellites Work</a:t>
            </a:r>
          </a:p>
        </p:txBody>
      </p:sp>
      <p:sp>
        <p:nvSpPr>
          <p:cNvPr id="6147" name="Rectangle 3"/>
          <p:cNvSpPr>
            <a:spLocks noGrp="1" noChangeArrowheads="1"/>
          </p:cNvSpPr>
          <p:nvPr>
            <p:ph type="body" idx="1"/>
          </p:nvPr>
        </p:nvSpPr>
        <p:spPr/>
        <p:txBody>
          <a:bodyPr/>
          <a:lstStyle/>
          <a:p>
            <a:pPr algn="just" eaLnBrk="1" hangingPunct="1">
              <a:lnSpc>
                <a:spcPct val="90000"/>
              </a:lnSpc>
            </a:pPr>
            <a:r>
              <a:rPr lang="en-US" sz="2400" smtClean="0"/>
              <a:t>Two Stations on Earth want to communicate through radio broadcast but are too far away to use conventional means.</a:t>
            </a:r>
          </a:p>
          <a:p>
            <a:pPr algn="just" eaLnBrk="1" hangingPunct="1">
              <a:lnSpc>
                <a:spcPct val="90000"/>
              </a:lnSpc>
            </a:pPr>
            <a:r>
              <a:rPr lang="en-US" sz="2400" smtClean="0"/>
              <a:t>The two stations can use a satellite as a relay station for their communication</a:t>
            </a:r>
          </a:p>
          <a:p>
            <a:pPr algn="just" eaLnBrk="1" hangingPunct="1">
              <a:lnSpc>
                <a:spcPct val="90000"/>
              </a:lnSpc>
            </a:pPr>
            <a:r>
              <a:rPr lang="en-US" sz="2400" smtClean="0"/>
              <a:t>One </a:t>
            </a:r>
            <a:r>
              <a:rPr lang="en-US" sz="2400" b="1" smtClean="0"/>
              <a:t>Earth Station </a:t>
            </a:r>
            <a:r>
              <a:rPr lang="en-US" sz="2400" smtClean="0"/>
              <a:t>sends a transmission to the satellite.  This is called a </a:t>
            </a:r>
            <a:r>
              <a:rPr lang="en-US" sz="2400" b="1" smtClean="0"/>
              <a:t>Uplink</a:t>
            </a:r>
            <a:r>
              <a:rPr lang="en-US" sz="2400" smtClean="0"/>
              <a:t>.</a:t>
            </a:r>
          </a:p>
          <a:p>
            <a:pPr algn="just" eaLnBrk="1" hangingPunct="1">
              <a:lnSpc>
                <a:spcPct val="90000"/>
              </a:lnSpc>
            </a:pPr>
            <a:r>
              <a:rPr lang="en-US" sz="2400" smtClean="0"/>
              <a:t>The satellite </a:t>
            </a:r>
            <a:r>
              <a:rPr lang="en-US" sz="2400" b="1" smtClean="0"/>
              <a:t>Transponder</a:t>
            </a:r>
            <a:r>
              <a:rPr lang="en-US" sz="2400" smtClean="0"/>
              <a:t> converts the signal and sends it down to the second earth station.  This is called a </a:t>
            </a:r>
            <a:r>
              <a:rPr lang="en-US" sz="2400" b="1" smtClean="0"/>
              <a:t>Downlink</a:t>
            </a:r>
            <a:r>
              <a:rPr lang="en-US" sz="2400" smtClean="0"/>
              <a:t>.</a:t>
            </a:r>
            <a:endParaRPr lang="en-US" sz="2400"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smtClean="0"/>
              <a:t>Look Angle Determination</a:t>
            </a:r>
          </a:p>
        </p:txBody>
      </p:sp>
      <p:sp>
        <p:nvSpPr>
          <p:cNvPr id="39939" name="Content Placeholder 2"/>
          <p:cNvSpPr>
            <a:spLocks noGrp="1"/>
          </p:cNvSpPr>
          <p:nvPr>
            <p:ph idx="1"/>
          </p:nvPr>
        </p:nvSpPr>
        <p:spPr>
          <a:xfrm>
            <a:off x="838200" y="2362200"/>
            <a:ext cx="7693025" cy="4114800"/>
          </a:xfrm>
        </p:spPr>
        <p:txBody>
          <a:bodyPr/>
          <a:lstStyle/>
          <a:p>
            <a:pPr algn="just"/>
            <a:r>
              <a:rPr lang="en-US" b="1" dirty="0" smtClean="0"/>
              <a:t>Look Angles –</a:t>
            </a:r>
            <a:r>
              <a:rPr lang="en-US" dirty="0" smtClean="0"/>
              <a:t> The coordinates to which an earth station antenna must be pointed to communicate with a satellite are called the look angels. These are azimuth (AZ) and elevation (EI)</a:t>
            </a:r>
          </a:p>
          <a:p>
            <a:pPr algn="just"/>
            <a:r>
              <a:rPr lang="en-US" b="1" dirty="0" smtClean="0"/>
              <a:t>Azimuth (AZ) – </a:t>
            </a:r>
            <a:r>
              <a:rPr lang="en-US" dirty="0" smtClean="0"/>
              <a:t>It is measured eastward (clockwise) from geographic north to the projection of the satellite path on a horizontal plane at the earth station.</a:t>
            </a:r>
            <a:endParaRPr lang="en-US"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a:r>
              <a:rPr lang="en-US" smtClean="0"/>
              <a:t>Look Angle Determination</a:t>
            </a:r>
          </a:p>
        </p:txBody>
      </p:sp>
      <p:sp>
        <p:nvSpPr>
          <p:cNvPr id="40963" name="Content Placeholder 2"/>
          <p:cNvSpPr>
            <a:spLocks noGrp="1"/>
          </p:cNvSpPr>
          <p:nvPr>
            <p:ph idx="1"/>
          </p:nvPr>
        </p:nvSpPr>
        <p:spPr>
          <a:xfrm>
            <a:off x="838200" y="2362200"/>
            <a:ext cx="7693025" cy="4495800"/>
          </a:xfrm>
        </p:spPr>
        <p:txBody>
          <a:bodyPr/>
          <a:lstStyle/>
          <a:p>
            <a:pPr algn="just"/>
            <a:r>
              <a:rPr lang="en-US" b="1" dirty="0" smtClean="0"/>
              <a:t>Elevation (EL) – </a:t>
            </a:r>
            <a:r>
              <a:rPr lang="en-US" dirty="0" smtClean="0"/>
              <a:t>It is the angle measured upward from the local horizontal plane at the earth station to the satellite path.</a:t>
            </a:r>
          </a:p>
          <a:p>
            <a:pPr algn="just"/>
            <a:r>
              <a:rPr lang="en-US" b="1" dirty="0" smtClean="0"/>
              <a:t>The </a:t>
            </a:r>
            <a:r>
              <a:rPr lang="en-US" b="1" dirty="0" err="1" smtClean="0"/>
              <a:t>subsatellite</a:t>
            </a:r>
            <a:r>
              <a:rPr lang="en-US" b="1" dirty="0" smtClean="0"/>
              <a:t> point – </a:t>
            </a:r>
            <a:r>
              <a:rPr lang="en-US" dirty="0" smtClean="0"/>
              <a:t>The </a:t>
            </a:r>
            <a:r>
              <a:rPr lang="en-US" dirty="0" err="1" smtClean="0"/>
              <a:t>subsatellite</a:t>
            </a:r>
            <a:r>
              <a:rPr lang="en-US" dirty="0" smtClean="0"/>
              <a:t> point is the location on the surface of the earth that lies directly between the satellite and the center of the earth. It is </a:t>
            </a:r>
            <a:r>
              <a:rPr lang="en-US" i="1" dirty="0" smtClean="0"/>
              <a:t>nadir </a:t>
            </a:r>
            <a:r>
              <a:rPr lang="en-US" dirty="0" smtClean="0"/>
              <a:t>pointing direction from the satellite and, for a satellite in an equatorial orbit, it will always be located on the equator.</a:t>
            </a:r>
            <a:endParaRPr lang="en-US" b="1" i="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en-US" smtClean="0"/>
              <a:t>Look Angle Definition</a:t>
            </a:r>
          </a:p>
        </p:txBody>
      </p:sp>
      <p:pic>
        <p:nvPicPr>
          <p:cNvPr id="419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95375" y="2438400"/>
            <a:ext cx="7258050" cy="405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a:r>
              <a:rPr lang="en-US" smtClean="0"/>
              <a:t>Look Angle Definition</a:t>
            </a:r>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36650" y="2308225"/>
            <a:ext cx="7175500" cy="454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a:r>
              <a:rPr lang="en-US" smtClean="0"/>
              <a:t>Look Angle Definition</a:t>
            </a:r>
          </a:p>
        </p:txBody>
      </p:sp>
      <p:sp>
        <p:nvSpPr>
          <p:cNvPr id="44035" name="Content Placeholder 2"/>
          <p:cNvSpPr>
            <a:spLocks noGrp="1"/>
          </p:cNvSpPr>
          <p:nvPr>
            <p:ph idx="1"/>
          </p:nvPr>
        </p:nvSpPr>
        <p:spPr>
          <a:xfrm>
            <a:off x="838200" y="2362200"/>
            <a:ext cx="7693025" cy="4114800"/>
          </a:xfrm>
        </p:spPr>
        <p:txBody>
          <a:bodyPr/>
          <a:lstStyle/>
          <a:p>
            <a:pPr algn="just"/>
            <a:r>
              <a:rPr lang="en-US" dirty="0" smtClean="0"/>
              <a:t>To an observer of a satellite standing at the </a:t>
            </a:r>
            <a:r>
              <a:rPr lang="en-US" dirty="0" err="1" smtClean="0"/>
              <a:t>subsatellite</a:t>
            </a:r>
            <a:r>
              <a:rPr lang="en-US" dirty="0" smtClean="0"/>
              <a:t> point, the satellite will appear to the directly overhead, in the </a:t>
            </a:r>
            <a:r>
              <a:rPr lang="en-US" i="1" dirty="0" smtClean="0"/>
              <a:t>zenith</a:t>
            </a:r>
            <a:r>
              <a:rPr lang="en-US" dirty="0" smtClean="0"/>
              <a:t> direction from the observing location.</a:t>
            </a:r>
          </a:p>
          <a:p>
            <a:pPr algn="just"/>
            <a:r>
              <a:rPr lang="en-US" dirty="0" smtClean="0"/>
              <a:t>The </a:t>
            </a:r>
            <a:r>
              <a:rPr lang="en-US" i="1" dirty="0" smtClean="0"/>
              <a:t>zenith</a:t>
            </a:r>
            <a:r>
              <a:rPr lang="en-US" dirty="0" smtClean="0"/>
              <a:t> and </a:t>
            </a:r>
            <a:r>
              <a:rPr lang="en-US" i="1" dirty="0" smtClean="0"/>
              <a:t>nadir</a:t>
            </a:r>
            <a:r>
              <a:rPr lang="en-US" dirty="0" smtClean="0"/>
              <a:t> paths are therefore in opposite directions along the same path.</a:t>
            </a:r>
          </a:p>
          <a:p>
            <a:pPr algn="just"/>
            <a:r>
              <a:rPr lang="en-US" dirty="0" smtClean="0"/>
              <a:t>Designers of satellite antennas reference the pointing direction of the satellite’s antenna beams to the </a:t>
            </a:r>
            <a:r>
              <a:rPr lang="en-US" i="1" dirty="0" smtClean="0"/>
              <a:t>nadir</a:t>
            </a:r>
            <a:r>
              <a:rPr lang="en-US" dirty="0" smtClean="0"/>
              <a:t> direction.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a:r>
              <a:rPr lang="en-US" smtClean="0"/>
              <a:t>Coordinate System</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2362200"/>
            <a:ext cx="76930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en-US" smtClean="0"/>
              <a:t>Coordinate System</a:t>
            </a: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2286000"/>
            <a:ext cx="68199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a:r>
              <a:rPr lang="en-US" smtClean="0"/>
              <a:t>Satellite Coordinates</a:t>
            </a:r>
          </a:p>
        </p:txBody>
      </p:sp>
      <p:pic>
        <p:nvPicPr>
          <p:cNvPr id="4710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8916"/>
          <a:stretch/>
        </p:blipFill>
        <p:spPr bwMode="auto">
          <a:xfrm>
            <a:off x="876300" y="2362200"/>
            <a:ext cx="7696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a:r>
              <a:rPr lang="en-US" smtClean="0"/>
              <a:t>Review of Geometry</a:t>
            </a:r>
          </a:p>
        </p:txBody>
      </p:sp>
      <p:pic>
        <p:nvPicPr>
          <p:cNvPr id="481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9813" y="2370138"/>
            <a:ext cx="7369175" cy="4487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a:r>
              <a:rPr lang="en-US" smtClean="0"/>
              <a:t>Elevation Angle Calculation</a:t>
            </a:r>
          </a:p>
        </p:txBody>
      </p:sp>
      <p:pic>
        <p:nvPicPr>
          <p:cNvPr id="491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0125" y="2373313"/>
            <a:ext cx="7610475"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smtClean="0"/>
              <a:t>Basics: How do Satellites Work</a:t>
            </a:r>
          </a:p>
        </p:txBody>
      </p:sp>
      <p:pic>
        <p:nvPicPr>
          <p:cNvPr id="7171" name="Picture 2" descr="https://encrypted-tbn2.gstatic.com/images?q=tbn:ANd9GcQIS0wholhql1stsE3mqEhJlzFSx8zumpcZF2RbxITq3Pg3q29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2528888"/>
            <a:ext cx="3886200" cy="3846512"/>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a:r>
              <a:rPr lang="en-US" smtClean="0"/>
              <a:t>Elevation Angle Calculation</a:t>
            </a:r>
          </a:p>
        </p:txBody>
      </p:sp>
      <p:sp>
        <p:nvSpPr>
          <p:cNvPr id="50179" name="Content Placeholder 2"/>
          <p:cNvSpPr>
            <a:spLocks noGrp="1"/>
          </p:cNvSpPr>
          <p:nvPr>
            <p:ph idx="1"/>
          </p:nvPr>
        </p:nvSpPr>
        <p:spPr>
          <a:xfrm>
            <a:off x="838200" y="2209800"/>
            <a:ext cx="7693025" cy="4648200"/>
          </a:xfrm>
        </p:spPr>
        <p:txBody>
          <a:bodyPr/>
          <a:lstStyle/>
          <a:p>
            <a:pPr algn="just"/>
            <a:r>
              <a:rPr lang="en-US" dirty="0" smtClean="0"/>
              <a:t>Figure shows the geometry of the elevation angle calculation.</a:t>
            </a:r>
          </a:p>
          <a:p>
            <a:pPr algn="just"/>
            <a:r>
              <a:rPr lang="en-US" dirty="0" err="1" smtClean="0"/>
              <a:t>r</a:t>
            </a:r>
            <a:r>
              <a:rPr lang="en-US" baseline="-25000" dirty="0" err="1" smtClean="0"/>
              <a:t>s</a:t>
            </a:r>
            <a:r>
              <a:rPr lang="en-US" baseline="-25000" dirty="0" smtClean="0"/>
              <a:t> </a:t>
            </a:r>
            <a:r>
              <a:rPr lang="en-US" dirty="0" smtClean="0"/>
              <a:t>is the vector from the center of the earth to the satellite.</a:t>
            </a:r>
          </a:p>
          <a:p>
            <a:pPr algn="just"/>
            <a:r>
              <a:rPr lang="en-US" dirty="0" smtClean="0"/>
              <a:t>r</a:t>
            </a:r>
            <a:r>
              <a:rPr lang="en-US" baseline="-25000" dirty="0" smtClean="0"/>
              <a:t>e </a:t>
            </a:r>
            <a:r>
              <a:rPr lang="en-US" dirty="0" smtClean="0"/>
              <a:t>is the vector from the center of the earth to the earth station.</a:t>
            </a:r>
          </a:p>
          <a:p>
            <a:pPr algn="just"/>
            <a:r>
              <a:rPr lang="en-US" dirty="0" smtClean="0"/>
              <a:t>d is the vector from the earth station to the satellite.</a:t>
            </a:r>
          </a:p>
          <a:p>
            <a:pPr algn="just"/>
            <a:r>
              <a:rPr lang="en-US" dirty="0" smtClean="0"/>
              <a:t>These three vectors lie in the same plane and form a triangle.</a:t>
            </a:r>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a:r>
              <a:rPr lang="en-US" smtClean="0"/>
              <a:t>Elevation Angle Calculation</a:t>
            </a: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lstStyle/>
              <a:p>
                <a:pPr algn="just"/>
                <a:r>
                  <a:rPr lang="en-US" dirty="0" smtClean="0"/>
                  <a:t>The central angle </a:t>
                </a:r>
                <a:r>
                  <a:rPr lang="el-GR" dirty="0" smtClean="0"/>
                  <a:t>γ</a:t>
                </a:r>
                <a:r>
                  <a:rPr lang="en-US" dirty="0" smtClean="0"/>
                  <a:t> measured between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𝑒</m:t>
                        </m:r>
                      </m:sub>
                    </m:sSub>
                  </m:oMath>
                </a14:m>
                <a:r>
                  <a:rPr lang="en-US" dirty="0" smtClean="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𝑠</m:t>
                        </m:r>
                      </m:sub>
                    </m:sSub>
                  </m:oMath>
                </a14:m>
                <a:r>
                  <a:rPr lang="en-US" dirty="0" smtClean="0"/>
                  <a:t> is the angle between the earth station and the satellite.</a:t>
                </a:r>
              </a:p>
              <a:p>
                <a:pPr algn="just"/>
                <a:r>
                  <a:rPr lang="el-GR" dirty="0" smtClean="0"/>
                  <a:t>Ψ</a:t>
                </a:r>
                <a:r>
                  <a:rPr lang="en-US" dirty="0" smtClean="0"/>
                  <a:t> is the angle measured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𝑒</m:t>
                        </m:r>
                      </m:sub>
                    </m:sSub>
                  </m:oMath>
                </a14:m>
                <a:r>
                  <a:rPr lang="en-US" dirty="0" smtClean="0"/>
                  <a:t> to d.</a:t>
                </a:r>
              </a:p>
              <a:p>
                <a:pPr algn="just"/>
                <a:r>
                  <a:rPr lang="el-GR" dirty="0" smtClean="0"/>
                  <a:t>γ</a:t>
                </a:r>
                <a:r>
                  <a:rPr lang="en-US" dirty="0" smtClean="0"/>
                  <a:t> is related to the earth station north latitude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𝐿</m:t>
                        </m:r>
                      </m:e>
                      <m:sub>
                        <m:r>
                          <a:rPr lang="en-US" i="1">
                            <a:latin typeface="Cambria Math" panose="02040503050406030204" pitchFamily="18" charset="0"/>
                          </a:rPr>
                          <m:t>𝑒</m:t>
                        </m:r>
                      </m:sub>
                    </m:sSub>
                  </m:oMath>
                </a14:m>
                <a:r>
                  <a:rPr lang="en-US" dirty="0" smtClean="0"/>
                  <a:t> and west latitude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𝑙</m:t>
                        </m:r>
                      </m:e>
                      <m:sub>
                        <m:r>
                          <a:rPr lang="en-US" i="1">
                            <a:latin typeface="Cambria Math" panose="02040503050406030204" pitchFamily="18" charset="0"/>
                          </a:rPr>
                          <m:t>𝑒</m:t>
                        </m:r>
                      </m:sub>
                    </m:sSub>
                  </m:oMath>
                </a14:m>
                <a:r>
                  <a:rPr lang="en-US" dirty="0" smtClean="0"/>
                  <a:t> and the </a:t>
                </a:r>
                <a:r>
                  <a:rPr lang="en-US" dirty="0" err="1" smtClean="0"/>
                  <a:t>subsatellite</a:t>
                </a:r>
                <a:r>
                  <a:rPr lang="en-US" dirty="0" smtClean="0"/>
                  <a:t> point at north latitude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𝑠</m:t>
                        </m:r>
                      </m:sub>
                    </m:sSub>
                  </m:oMath>
                </a14:m>
                <a:r>
                  <a:rPr lang="en-US" dirty="0" smtClean="0"/>
                  <a:t> and west latitude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𝑠</m:t>
                        </m:r>
                      </m:sub>
                    </m:sSub>
                  </m:oMath>
                </a14:m>
                <a:r>
                  <a:rPr lang="en-US" dirty="0" smtClean="0"/>
                  <a:t> by</a:t>
                </a:r>
              </a:p>
              <a:p>
                <a:pPr marL="0" indent="0">
                  <a:buNone/>
                </a:pP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793" t="-1803" r="-1665" b="-3279"/>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a:r>
              <a:rPr lang="en-US" smtClean="0"/>
              <a:t>Elevation Angle Calculation</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𝑐𝑜𝑠</m:t>
                      </m:r>
                      <m:d>
                        <m:dPr>
                          <m:ctrlPr>
                            <a:rPr lang="en-US" sz="2500" b="0" i="1" smtClean="0">
                              <a:latin typeface="Cambria Math" panose="02040503050406030204" pitchFamily="18" charset="0"/>
                            </a:rPr>
                          </m:ctrlPr>
                        </m:dPr>
                        <m:e>
                          <m:r>
                            <a:rPr lang="en-US" sz="2500" b="0" i="1" smtClean="0">
                              <a:latin typeface="Cambria Math" panose="02040503050406030204" pitchFamily="18" charset="0"/>
                              <a:ea typeface="Cambria Math" panose="02040503050406030204" pitchFamily="18" charset="0"/>
                            </a:rPr>
                            <m:t>𝛾</m:t>
                          </m:r>
                        </m:e>
                      </m:d>
                      <m:r>
                        <a:rPr lang="en-US" sz="2500" i="1">
                          <a:latin typeface="Cambria Math" panose="02040503050406030204" pitchFamily="18" charset="0"/>
                          <a:ea typeface="Cambria Math" panose="02040503050406030204" pitchFamily="18" charset="0"/>
                        </a:rPr>
                        <m:t>=</m:t>
                      </m:r>
                      <m:r>
                        <a:rPr lang="en-US" sz="2500" b="0" i="1" smtClean="0">
                          <a:latin typeface="Cambria Math" panose="02040503050406030204" pitchFamily="18" charset="0"/>
                          <a:ea typeface="Cambria Math" panose="02040503050406030204" pitchFamily="18" charset="0"/>
                        </a:rPr>
                        <m:t>𝑐𝑜𝑠</m:t>
                      </m:r>
                      <m:d>
                        <m:dPr>
                          <m:ctrlPr>
                            <a:rPr lang="en-US" sz="2500" b="0" i="1" smtClean="0">
                              <a:latin typeface="Cambria Math" panose="02040503050406030204" pitchFamily="18" charset="0"/>
                              <a:ea typeface="Cambria Math" panose="02040503050406030204" pitchFamily="18" charset="0"/>
                            </a:rPr>
                          </m:ctrlPr>
                        </m:dPr>
                        <m:e>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𝐿</m:t>
                              </m:r>
                            </m:e>
                            <m:sub>
                              <m:r>
                                <a:rPr lang="en-US" sz="2500" b="0" i="1" smtClean="0">
                                  <a:latin typeface="Cambria Math" panose="02040503050406030204" pitchFamily="18" charset="0"/>
                                  <a:ea typeface="Cambria Math" panose="02040503050406030204" pitchFamily="18" charset="0"/>
                                </a:rPr>
                                <m:t>𝑒</m:t>
                              </m:r>
                            </m:sub>
                          </m:sSub>
                        </m:e>
                      </m:d>
                      <m:r>
                        <a:rPr lang="en-US" sz="2500" b="0" i="1" smtClean="0">
                          <a:latin typeface="Cambria Math" panose="02040503050406030204" pitchFamily="18" charset="0"/>
                          <a:ea typeface="Cambria Math" panose="02040503050406030204" pitchFamily="18" charset="0"/>
                        </a:rPr>
                        <m:t>𝑐𝑜𝑠</m:t>
                      </m:r>
                      <m:d>
                        <m:dPr>
                          <m:ctrlPr>
                            <a:rPr lang="en-US" sz="2500" b="0" i="1" smtClean="0">
                              <a:latin typeface="Cambria Math" panose="02040503050406030204" pitchFamily="18" charset="0"/>
                              <a:ea typeface="Cambria Math" panose="02040503050406030204" pitchFamily="18" charset="0"/>
                            </a:rPr>
                          </m:ctrlPr>
                        </m:dPr>
                        <m:e>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𝐿</m:t>
                              </m:r>
                            </m:e>
                            <m:sub>
                              <m:r>
                                <a:rPr lang="en-US" sz="2500" b="0" i="1" smtClean="0">
                                  <a:latin typeface="Cambria Math" panose="02040503050406030204" pitchFamily="18" charset="0"/>
                                  <a:ea typeface="Cambria Math" panose="02040503050406030204" pitchFamily="18" charset="0"/>
                                </a:rPr>
                                <m:t>𝑠</m:t>
                              </m:r>
                            </m:sub>
                          </m:sSub>
                        </m:e>
                      </m:d>
                      <m:r>
                        <a:rPr lang="en-US" sz="2500" b="0" i="1" smtClean="0">
                          <a:latin typeface="Cambria Math" panose="02040503050406030204" pitchFamily="18" charset="0"/>
                          <a:ea typeface="Cambria Math" panose="02040503050406030204" pitchFamily="18" charset="0"/>
                        </a:rPr>
                        <m:t>𝑐𝑜𝑠</m:t>
                      </m:r>
                      <m:d>
                        <m:dPr>
                          <m:ctrlPr>
                            <a:rPr lang="en-US" sz="2500" b="0" i="1" smtClean="0">
                              <a:latin typeface="Cambria Math" panose="02040503050406030204" pitchFamily="18" charset="0"/>
                              <a:ea typeface="Cambria Math" panose="02040503050406030204" pitchFamily="18" charset="0"/>
                            </a:rPr>
                          </m:ctrlPr>
                        </m:dPr>
                        <m:e>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𝑙</m:t>
                              </m:r>
                            </m:e>
                            <m:sub>
                              <m:r>
                                <a:rPr lang="en-US" sz="2500" b="0" i="1" smtClean="0">
                                  <a:latin typeface="Cambria Math" panose="02040503050406030204" pitchFamily="18" charset="0"/>
                                  <a:ea typeface="Cambria Math" panose="02040503050406030204" pitchFamily="18" charset="0"/>
                                </a:rPr>
                                <m:t>𝑠</m:t>
                              </m:r>
                            </m:sub>
                          </m:sSub>
                          <m:r>
                            <a:rPr lang="en-US" sz="2500" b="0" i="1" smtClean="0">
                              <a:latin typeface="Cambria Math" panose="02040503050406030204" pitchFamily="18" charset="0"/>
                              <a:ea typeface="Cambria Math" panose="02040503050406030204" pitchFamily="18" charset="0"/>
                            </a:rPr>
                            <m:t>−</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𝑙</m:t>
                              </m:r>
                            </m:e>
                            <m:sub>
                              <m:r>
                                <a:rPr lang="en-US" sz="2500" b="0" i="1" smtClean="0">
                                  <a:latin typeface="Cambria Math" panose="02040503050406030204" pitchFamily="18" charset="0"/>
                                  <a:ea typeface="Cambria Math" panose="02040503050406030204" pitchFamily="18" charset="0"/>
                                </a:rPr>
                                <m:t>𝑒</m:t>
                              </m:r>
                            </m:sub>
                          </m:sSub>
                        </m:e>
                      </m:d>
                      <m:r>
                        <a:rPr lang="en-US" sz="2500" b="0" i="1" smtClean="0">
                          <a:latin typeface="Cambria Math" panose="02040503050406030204" pitchFamily="18" charset="0"/>
                          <a:ea typeface="Cambria Math" panose="02040503050406030204" pitchFamily="18" charset="0"/>
                        </a:rPr>
                        <m:t>+</m:t>
                      </m:r>
                      <m:r>
                        <a:rPr lang="en-US" sz="2500" b="0" i="1" smtClean="0">
                          <a:latin typeface="Cambria Math" panose="02040503050406030204" pitchFamily="18" charset="0"/>
                          <a:ea typeface="Cambria Math" panose="02040503050406030204" pitchFamily="18" charset="0"/>
                        </a:rPr>
                        <m:t>𝑠𝑖𝑛</m:t>
                      </m:r>
                      <m:d>
                        <m:dPr>
                          <m:ctrlPr>
                            <a:rPr lang="en-US" sz="2500" b="0" i="1" smtClean="0">
                              <a:latin typeface="Cambria Math" panose="02040503050406030204" pitchFamily="18" charset="0"/>
                              <a:ea typeface="Cambria Math" panose="02040503050406030204" pitchFamily="18" charset="0"/>
                            </a:rPr>
                          </m:ctrlPr>
                        </m:dPr>
                        <m:e>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𝐿</m:t>
                              </m:r>
                            </m:e>
                            <m:sub>
                              <m:r>
                                <a:rPr lang="en-US" sz="2500" b="0" i="1" smtClean="0">
                                  <a:latin typeface="Cambria Math" panose="02040503050406030204" pitchFamily="18" charset="0"/>
                                  <a:ea typeface="Cambria Math" panose="02040503050406030204" pitchFamily="18" charset="0"/>
                                </a:rPr>
                                <m:t>𝑒</m:t>
                              </m:r>
                            </m:sub>
                          </m:sSub>
                        </m:e>
                      </m:d>
                      <m:r>
                        <a:rPr lang="en-US" sz="2500" b="0" i="1" smtClean="0">
                          <a:latin typeface="Cambria Math" panose="02040503050406030204" pitchFamily="18" charset="0"/>
                          <a:ea typeface="Cambria Math" panose="02040503050406030204" pitchFamily="18" charset="0"/>
                        </a:rPr>
                        <m:t>𝑠𝑖𝑛</m:t>
                      </m:r>
                      <m:d>
                        <m:dPr>
                          <m:ctrlPr>
                            <a:rPr lang="en-US" sz="2500" b="0" i="1" smtClean="0">
                              <a:latin typeface="Cambria Math" panose="02040503050406030204" pitchFamily="18" charset="0"/>
                              <a:ea typeface="Cambria Math" panose="02040503050406030204" pitchFamily="18" charset="0"/>
                            </a:rPr>
                          </m:ctrlPr>
                        </m:dPr>
                        <m:e>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𝐿</m:t>
                              </m:r>
                            </m:e>
                            <m:sub>
                              <m:r>
                                <a:rPr lang="en-US" sz="2500" b="0" i="1" smtClean="0">
                                  <a:latin typeface="Cambria Math" panose="02040503050406030204" pitchFamily="18" charset="0"/>
                                  <a:ea typeface="Cambria Math" panose="02040503050406030204" pitchFamily="18" charset="0"/>
                                </a:rPr>
                                <m:t>𝑠</m:t>
                              </m:r>
                            </m:sub>
                          </m:sSub>
                        </m:e>
                      </m:d>
                    </m:oMath>
                  </m:oMathPara>
                </a14:m>
                <a:endParaRPr lang="en-US" sz="2500" dirty="0" smtClean="0"/>
              </a:p>
              <a:p>
                <a:pPr marL="0" indent="0">
                  <a:buNone/>
                </a:pPr>
                <a:r>
                  <a:rPr lang="en-US" sz="2500" dirty="0"/>
                  <a:t>	</a:t>
                </a:r>
                <a:r>
                  <a:rPr lang="en-US" sz="2500" dirty="0" smtClean="0"/>
                  <a:t>					--------(1)</a:t>
                </a:r>
              </a:p>
              <a:p>
                <a:pPr marL="0" indent="0" algn="just">
                  <a:buNone/>
                </a:pPr>
                <a:r>
                  <a:rPr lang="en-US" sz="2500" dirty="0" smtClean="0"/>
                  <a:t>The magnitude of the vectors joining the center of the earth, the satellite and the earth station are related by the law of cosine:</a:t>
                </a:r>
              </a:p>
              <a:p>
                <a:pPr marL="0" indent="0" algn="ctr">
                  <a:buNone/>
                </a:pPr>
                <a14:m>
                  <m:oMath xmlns:m="http://schemas.openxmlformats.org/officeDocument/2006/math">
                    <m:r>
                      <a:rPr lang="en-US" sz="2500" b="0" i="1" smtClean="0">
                        <a:latin typeface="Cambria Math" panose="02040503050406030204" pitchFamily="18" charset="0"/>
                      </a:rPr>
                      <m:t>𝑑</m:t>
                    </m:r>
                    <m:r>
                      <a:rPr lang="en-US" sz="2500" b="0" i="1" smtClean="0">
                        <a:latin typeface="Cambria Math" panose="02040503050406030204" pitchFamily="18" charset="0"/>
                        <a:ea typeface="Cambria Math" panose="02040503050406030204" pitchFamily="18" charset="0"/>
                      </a:rPr>
                      <m:t>=</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𝑟</m:t>
                        </m:r>
                      </m:e>
                      <m:sub>
                        <m:r>
                          <a:rPr lang="en-US" sz="2500" b="0" i="1" smtClean="0">
                            <a:latin typeface="Cambria Math" panose="02040503050406030204" pitchFamily="18" charset="0"/>
                            <a:ea typeface="Cambria Math" panose="02040503050406030204" pitchFamily="18" charset="0"/>
                          </a:rPr>
                          <m:t>𝑠</m:t>
                        </m:r>
                      </m:sub>
                    </m:sSub>
                    <m:sSup>
                      <m:sSupPr>
                        <m:ctrlPr>
                          <a:rPr lang="en-US" sz="2500" b="0" i="1" smtClean="0">
                            <a:latin typeface="Cambria Math" panose="02040503050406030204" pitchFamily="18" charset="0"/>
                            <a:ea typeface="Cambria Math" panose="02040503050406030204" pitchFamily="18" charset="0"/>
                          </a:rPr>
                        </m:ctrlPr>
                      </m:sSupPr>
                      <m:e>
                        <m:d>
                          <m:dPr>
                            <m:begChr m:val="["/>
                            <m:endChr m:val="]"/>
                            <m:ctrlPr>
                              <a:rPr lang="en-US" sz="2500" b="0" i="1" smtClean="0">
                                <a:latin typeface="Cambria Math" panose="02040503050406030204" pitchFamily="18" charset="0"/>
                                <a:ea typeface="Cambria Math" panose="02040503050406030204" pitchFamily="18" charset="0"/>
                              </a:rPr>
                            </m:ctrlPr>
                          </m:dPr>
                          <m:e>
                            <m:r>
                              <a:rPr lang="en-US" sz="2500" b="0" i="1" smtClean="0">
                                <a:latin typeface="Cambria Math" panose="02040503050406030204" pitchFamily="18" charset="0"/>
                                <a:ea typeface="Cambria Math" panose="02040503050406030204" pitchFamily="18" charset="0"/>
                              </a:rPr>
                              <m:t>1+</m:t>
                            </m:r>
                            <m:sSup>
                              <m:sSupPr>
                                <m:ctrlPr>
                                  <a:rPr lang="en-US" sz="2500" b="0" i="1" smtClean="0">
                                    <a:latin typeface="Cambria Math" panose="02040503050406030204" pitchFamily="18" charset="0"/>
                                    <a:ea typeface="Cambria Math" panose="02040503050406030204" pitchFamily="18" charset="0"/>
                                  </a:rPr>
                                </m:ctrlPr>
                              </m:sSupPr>
                              <m:e>
                                <m:d>
                                  <m:dPr>
                                    <m:ctrlPr>
                                      <a:rPr lang="en-US" sz="2500" b="0" i="1" smtClean="0">
                                        <a:latin typeface="Cambria Math" panose="02040503050406030204" pitchFamily="18" charset="0"/>
                                        <a:ea typeface="Cambria Math" panose="02040503050406030204" pitchFamily="18" charset="0"/>
                                      </a:rPr>
                                    </m:ctrlPr>
                                  </m:dPr>
                                  <m:e>
                                    <m:f>
                                      <m:fPr>
                                        <m:ctrlPr>
                                          <a:rPr lang="en-US" sz="2500" b="0" i="1" smtClean="0">
                                            <a:latin typeface="Cambria Math" panose="02040503050406030204" pitchFamily="18" charset="0"/>
                                            <a:ea typeface="Cambria Math" panose="02040503050406030204" pitchFamily="18" charset="0"/>
                                          </a:rPr>
                                        </m:ctrlPr>
                                      </m:fPr>
                                      <m:num>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𝑟</m:t>
                                            </m:r>
                                          </m:e>
                                          <m:sub>
                                            <m:r>
                                              <a:rPr lang="en-US" sz="2500" b="0" i="1" smtClean="0">
                                                <a:latin typeface="Cambria Math" panose="02040503050406030204" pitchFamily="18" charset="0"/>
                                                <a:ea typeface="Cambria Math" panose="02040503050406030204" pitchFamily="18" charset="0"/>
                                              </a:rPr>
                                              <m:t>𝑒</m:t>
                                            </m:r>
                                          </m:sub>
                                        </m:sSub>
                                      </m:num>
                                      <m:den>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𝑟</m:t>
                                            </m:r>
                                          </m:e>
                                          <m:sub>
                                            <m:r>
                                              <a:rPr lang="en-US" sz="2500" b="0" i="1" smtClean="0">
                                                <a:latin typeface="Cambria Math" panose="02040503050406030204" pitchFamily="18" charset="0"/>
                                                <a:ea typeface="Cambria Math" panose="02040503050406030204" pitchFamily="18" charset="0"/>
                                              </a:rPr>
                                              <m:t>𝑠</m:t>
                                            </m:r>
                                          </m:sub>
                                        </m:sSub>
                                      </m:den>
                                    </m:f>
                                  </m:e>
                                </m:d>
                              </m:e>
                              <m:sup>
                                <m:r>
                                  <a:rPr lang="en-US" sz="2500" b="0" i="1" smtClean="0">
                                    <a:latin typeface="Cambria Math" panose="02040503050406030204" pitchFamily="18" charset="0"/>
                                    <a:ea typeface="Cambria Math" panose="02040503050406030204" pitchFamily="18" charset="0"/>
                                  </a:rPr>
                                  <m:t>2</m:t>
                                </m:r>
                              </m:sup>
                            </m:sSup>
                            <m:r>
                              <a:rPr lang="en-US" sz="2500" b="0" i="1" smtClean="0">
                                <a:latin typeface="Cambria Math" panose="02040503050406030204" pitchFamily="18" charset="0"/>
                                <a:ea typeface="Cambria Math" panose="02040503050406030204" pitchFamily="18" charset="0"/>
                              </a:rPr>
                              <m:t>−2</m:t>
                            </m:r>
                            <m:d>
                              <m:dPr>
                                <m:ctrlPr>
                                  <a:rPr lang="en-US" sz="2500" b="0" i="1" smtClean="0">
                                    <a:latin typeface="Cambria Math" panose="02040503050406030204" pitchFamily="18" charset="0"/>
                                    <a:ea typeface="Cambria Math" panose="02040503050406030204" pitchFamily="18" charset="0"/>
                                  </a:rPr>
                                </m:ctrlPr>
                              </m:dPr>
                              <m:e>
                                <m:f>
                                  <m:fPr>
                                    <m:ctrlPr>
                                      <a:rPr lang="en-US" sz="2500" b="0" i="1" smtClean="0">
                                        <a:latin typeface="Cambria Math" panose="02040503050406030204" pitchFamily="18" charset="0"/>
                                        <a:ea typeface="Cambria Math" panose="02040503050406030204" pitchFamily="18" charset="0"/>
                                      </a:rPr>
                                    </m:ctrlPr>
                                  </m:fPr>
                                  <m:num>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𝑟</m:t>
                                        </m:r>
                                      </m:e>
                                      <m:sub>
                                        <m:r>
                                          <a:rPr lang="en-US" sz="2500" b="0" i="1" smtClean="0">
                                            <a:latin typeface="Cambria Math" panose="02040503050406030204" pitchFamily="18" charset="0"/>
                                            <a:ea typeface="Cambria Math" panose="02040503050406030204" pitchFamily="18" charset="0"/>
                                          </a:rPr>
                                          <m:t>𝑒</m:t>
                                        </m:r>
                                      </m:sub>
                                    </m:sSub>
                                  </m:num>
                                  <m:den>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𝑟</m:t>
                                        </m:r>
                                      </m:e>
                                      <m:sub>
                                        <m:r>
                                          <a:rPr lang="en-US" sz="2500" b="0" i="1" smtClean="0">
                                            <a:latin typeface="Cambria Math" panose="02040503050406030204" pitchFamily="18" charset="0"/>
                                            <a:ea typeface="Cambria Math" panose="02040503050406030204" pitchFamily="18" charset="0"/>
                                          </a:rPr>
                                          <m:t>𝑠</m:t>
                                        </m:r>
                                      </m:sub>
                                    </m:sSub>
                                  </m:den>
                                </m:f>
                              </m:e>
                            </m:d>
                            <m:r>
                              <a:rPr lang="en-US" sz="2500" b="0" i="1" smtClean="0">
                                <a:latin typeface="Cambria Math" panose="02040503050406030204" pitchFamily="18" charset="0"/>
                                <a:ea typeface="Cambria Math" panose="02040503050406030204" pitchFamily="18" charset="0"/>
                              </a:rPr>
                              <m:t>𝑐𝑜𝑠</m:t>
                            </m:r>
                            <m:d>
                              <m:dPr>
                                <m:ctrlPr>
                                  <a:rPr lang="en-US" sz="2500" b="0" i="1" smtClean="0">
                                    <a:latin typeface="Cambria Math" panose="02040503050406030204" pitchFamily="18" charset="0"/>
                                    <a:ea typeface="Cambria Math" panose="02040503050406030204" pitchFamily="18" charset="0"/>
                                  </a:rPr>
                                </m:ctrlPr>
                              </m:dPr>
                              <m:e>
                                <m:r>
                                  <a:rPr lang="en-US" sz="2500" b="0" i="1" smtClean="0">
                                    <a:latin typeface="Cambria Math" panose="02040503050406030204" pitchFamily="18" charset="0"/>
                                    <a:ea typeface="Cambria Math" panose="02040503050406030204" pitchFamily="18" charset="0"/>
                                  </a:rPr>
                                  <m:t>𝛾</m:t>
                                </m:r>
                              </m:e>
                            </m:d>
                          </m:e>
                        </m:d>
                      </m:e>
                      <m:sup>
                        <m:r>
                          <a:rPr lang="en-US" sz="2500" b="0" i="1" smtClean="0">
                            <a:latin typeface="Cambria Math" panose="02040503050406030204" pitchFamily="18" charset="0"/>
                            <a:ea typeface="Cambria Math" panose="02040503050406030204" pitchFamily="18" charset="0"/>
                          </a:rPr>
                          <m:t>1/2</m:t>
                        </m:r>
                      </m:sup>
                    </m:sSup>
                  </m:oMath>
                </a14:m>
                <a:r>
                  <a:rPr lang="en-US" sz="2500" dirty="0" smtClean="0"/>
                  <a:t>----------(2)</a:t>
                </a:r>
                <a:endParaRPr lang="en-US" sz="25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1348" r="-1348"/>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ctr"/>
            <a:r>
              <a:rPr lang="en-US" smtClean="0"/>
              <a:t>Elevation Angle Calculation</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0" indent="0" algn="just">
                  <a:buNone/>
                </a:pPr>
                <a:r>
                  <a:rPr lang="en-US" dirty="0" smtClean="0"/>
                  <a:t>Since the local horizontal plane at the earth station is perpendicular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𝑒</m:t>
                        </m:r>
                      </m:sub>
                    </m:sSub>
                  </m:oMath>
                </a14:m>
                <a:r>
                  <a:rPr lang="en-US" dirty="0" smtClean="0"/>
                  <a:t>, the elevation angle El is related to the central angle </a:t>
                </a:r>
                <a:r>
                  <a:rPr lang="el-GR" dirty="0" smtClean="0"/>
                  <a:t>ψ</a:t>
                </a:r>
                <a:r>
                  <a:rPr lang="en-US" dirty="0" smtClean="0"/>
                  <a:t> by</a:t>
                </a:r>
              </a:p>
              <a:p>
                <a:pPr marL="0" indent="0" algn="ctr">
                  <a:buNone/>
                </a:pPr>
                <a14:m>
                  <m:oMath xmlns:m="http://schemas.openxmlformats.org/officeDocument/2006/math">
                    <m:r>
                      <a:rPr lang="en-US" b="0" i="1" smtClean="0">
                        <a:latin typeface="Cambria Math" panose="02040503050406030204" pitchFamily="18" charset="0"/>
                      </a:rPr>
                      <m:t>𝐸𝑙</m:t>
                    </m:r>
                    <m:r>
                      <a:rPr lang="en-US" b="0" i="1" smtClean="0">
                        <a:latin typeface="Cambria Math" panose="02040503050406030204" pitchFamily="18" charset="0"/>
                        <a:ea typeface="Cambria Math" panose="02040503050406030204" pitchFamily="18" charset="0"/>
                      </a:rPr>
                      <m:t>=</m:t>
                    </m:r>
                    <m:r>
                      <m:rPr>
                        <m:nor/>
                      </m:rPr>
                      <a:rPr lang="el-GR" dirty="0"/>
                      <m:t>ψ</m:t>
                    </m:r>
                    <m:r>
                      <a:rPr lang="el-GR" i="1" dirty="0" smtClean="0">
                        <a:latin typeface="Cambria Math" panose="02040503050406030204" pitchFamily="18" charset="0"/>
                        <a:ea typeface="Cambria Math" panose="02040503050406030204" pitchFamily="18" charset="0"/>
                      </a:rPr>
                      <m:t>−</m:t>
                    </m:r>
                    <m:sSup>
                      <m:sSupPr>
                        <m:ctrlPr>
                          <a:rPr lang="el-GR"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90</m:t>
                        </m:r>
                      </m:e>
                      <m:sup>
                        <m:r>
                          <a:rPr lang="en-US" b="0" i="1" dirty="0" smtClean="0">
                            <a:latin typeface="Cambria Math" panose="02040503050406030204" pitchFamily="18" charset="0"/>
                            <a:ea typeface="Cambria Math" panose="02040503050406030204" pitchFamily="18" charset="0"/>
                          </a:rPr>
                          <m:t>0</m:t>
                        </m:r>
                      </m:sup>
                    </m:sSup>
                  </m:oMath>
                </a14:m>
                <a:r>
                  <a:rPr lang="en-US" dirty="0" smtClean="0"/>
                  <a:t> ---------(3)</a:t>
                </a:r>
              </a:p>
              <a:p>
                <a:pPr marL="0" indent="0">
                  <a:buNone/>
                </a:pPr>
                <a:r>
                  <a:rPr lang="en-US" dirty="0" smtClean="0"/>
                  <a:t>By the law of </a:t>
                </a:r>
                <a:r>
                  <a:rPr lang="en-US" dirty="0" err="1" smtClean="0"/>
                  <a:t>sines</a:t>
                </a:r>
                <a:r>
                  <a:rPr lang="en-US" dirty="0" smtClean="0"/>
                  <a:t> we have</a:t>
                </a:r>
              </a:p>
              <a:p>
                <a:pPr marL="0" indent="0" algn="ctr">
                  <a:buNone/>
                </a:pP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𝑠</m:t>
                            </m:r>
                          </m:sub>
                        </m:sSub>
                      </m:num>
                      <m:den>
                        <m:r>
                          <a:rPr lang="en-US" b="0" i="1" smtClean="0">
                            <a:latin typeface="Cambria Math" panose="02040503050406030204" pitchFamily="18" charset="0"/>
                          </a:rPr>
                          <m:t>𝑠𝑖𝑛</m:t>
                        </m:r>
                        <m:d>
                          <m:dPr>
                            <m:ctrlPr>
                              <a:rPr lang="en-US" b="0" i="1" smtClean="0">
                                <a:latin typeface="Cambria Math" panose="02040503050406030204" pitchFamily="18" charset="0"/>
                              </a:rPr>
                            </m:ctrlPr>
                          </m:dPr>
                          <m:e>
                            <m:r>
                              <m:rPr>
                                <m:nor/>
                              </m:rPr>
                              <a:rPr lang="el-GR" dirty="0"/>
                              <m:t>ψ</m:t>
                            </m:r>
                          </m:e>
                        </m:d>
                      </m:den>
                    </m:f>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num>
                      <m:den>
                        <m:r>
                          <a:rPr lang="en-US" b="0" i="1" smtClean="0">
                            <a:latin typeface="Cambria Math" panose="02040503050406030204" pitchFamily="18" charset="0"/>
                            <a:ea typeface="Cambria Math" panose="02040503050406030204" pitchFamily="18" charset="0"/>
                          </a:rPr>
                          <m:t>𝑠𝑖𝑛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e>
                        </m:d>
                      </m:den>
                    </m:f>
                  </m:oMath>
                </a14:m>
                <a:r>
                  <a:rPr lang="en-US" dirty="0" smtClean="0"/>
                  <a:t> ---------(4)</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1665" t="-1803" r="-1665"/>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a:r>
              <a:rPr lang="en-US" smtClean="0"/>
              <a:t>Elevation Angle Calculation</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38200" y="2286000"/>
                <a:ext cx="8077200" cy="4419600"/>
              </a:xfrm>
            </p:spPr>
            <p:txBody>
              <a:bodyPr/>
              <a:lstStyle/>
              <a:p>
                <a:pPr marL="0" indent="0">
                  <a:buNone/>
                </a:pPr>
                <a:r>
                  <a:rPr lang="en-US" dirty="0" smtClean="0"/>
                  <a:t>Combining the last three equation yields</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b="0" i="1" smtClean="0">
                              <a:latin typeface="Cambria Math" panose="02040503050406030204" pitchFamily="18" charset="0"/>
                            </a:rPr>
                            <m:t>𝐸𝑙</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𝑠𝑖𝑛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e>
                          </m:d>
                        </m:num>
                        <m:den>
                          <m:r>
                            <a:rPr lang="en-US" b="0" i="1" smtClean="0">
                              <a:latin typeface="Cambria Math" panose="02040503050406030204" pitchFamily="18" charset="0"/>
                              <a:ea typeface="Cambria Math" panose="02040503050406030204" pitchFamily="18" charset="0"/>
                            </a:rPr>
                            <m:t>𝑑</m:t>
                          </m:r>
                        </m:den>
                      </m:f>
                    </m:oMath>
                  </m:oMathPara>
                </a14:m>
                <a:r>
                  <a:rPr lang="en-US" b="0" dirty="0" smtClean="0">
                    <a:ea typeface="Cambria Math" panose="02040503050406030204" pitchFamily="18" charset="0"/>
                  </a:rPr>
                  <a:t/>
                </a:r>
                <a:br>
                  <a:rPr lang="en-US" b="0" dirty="0" smtClean="0">
                    <a:ea typeface="Cambria Math" panose="02040503050406030204" pitchFamily="18" charset="0"/>
                  </a:rPr>
                </a:br>
                <a14:m>
                  <m:oMath xmlns:m="http://schemas.openxmlformats.org/officeDocument/2006/math">
                    <m:r>
                      <a:rPr lang="en-US" b="0" i="1" smtClean="0">
                        <a:latin typeface="Cambria Math" panose="02040503050406030204" pitchFamily="18" charset="0"/>
                        <a:ea typeface="Cambria Math" panose="02040503050406030204" pitchFamily="18" charset="0"/>
                      </a:rPr>
                      <m:t>𝑐𝑜𝑠</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𝐸𝑙</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𝑠𝑖𝑛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e>
                        </m:d>
                      </m:num>
                      <m:den>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𝑒</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𝑠</m:t>
                                                </m:r>
                                              </m:sub>
                                            </m:sSub>
                                          </m:den>
                                        </m:f>
                                      </m:e>
                                    </m:d>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−2</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𝑒</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𝑠</m:t>
                                            </m:r>
                                          </m:sub>
                                        </m:sSub>
                                      </m:den>
                                    </m:f>
                                  </m:e>
                                </m:d>
                                <m:r>
                                  <a:rPr lang="en-US" i="1">
                                    <a:latin typeface="Cambria Math" panose="02040503050406030204" pitchFamily="18" charset="0"/>
                                    <a:ea typeface="Cambria Math" panose="02040503050406030204" pitchFamily="18" charset="0"/>
                                  </a:rPr>
                                  <m:t>𝑐𝑜𝑠</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e>
                                </m:d>
                              </m:e>
                            </m:d>
                          </m:e>
                          <m:sup>
                            <m:r>
                              <a:rPr lang="en-US" b="0" i="1" smtClean="0">
                                <a:latin typeface="Cambria Math" panose="02040503050406030204" pitchFamily="18" charset="0"/>
                                <a:ea typeface="Cambria Math" panose="02040503050406030204" pitchFamily="18" charset="0"/>
                              </a:rPr>
                              <m:t>1/2</m:t>
                            </m:r>
                          </m:sup>
                        </m:sSup>
                      </m:den>
                    </m:f>
                  </m:oMath>
                </a14:m>
                <a:r>
                  <a:rPr lang="en-US" dirty="0"/>
                  <a:t> --(5)</a:t>
                </a:r>
                <a:endParaRPr lang="en-US" dirty="0" smtClean="0"/>
              </a:p>
              <a:p>
                <a:pPr marL="0" indent="0" algn="just">
                  <a:buNone/>
                </a:pPr>
                <a:r>
                  <a:rPr lang="en-US" dirty="0" smtClean="0"/>
                  <a:t>Equation (5) and (1) permit the elevation angle to be calculated from knowledge of the </a:t>
                </a:r>
                <a:r>
                  <a:rPr lang="en-US" dirty="0" err="1" smtClean="0"/>
                  <a:t>subsatellite</a:t>
                </a:r>
                <a:r>
                  <a:rPr lang="en-US" dirty="0" smtClean="0"/>
                  <a:t> point and the earth station coordinates, the orbital radius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𝑠</m:t>
                        </m:r>
                      </m:sub>
                    </m:sSub>
                  </m:oMath>
                </a14:m>
                <a:r>
                  <a:rPr lang="en-US" dirty="0" smtClean="0"/>
                  <a:t>, and the earth’s radius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𝑒</m:t>
                        </m:r>
                      </m:sub>
                    </m:sSub>
                  </m:oMath>
                </a14:m>
                <a:r>
                  <a:rPr lang="en-US" dirty="0" smtClean="0"/>
                  <a:t>.</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38200" y="2286000"/>
                <a:ext cx="8077200" cy="4419600"/>
              </a:xfrm>
              <a:blipFill rotWithShape="0">
                <a:blip r:embed="rId2"/>
                <a:stretch>
                  <a:fillRect l="-1585" t="-1379" r="-1509" b="-262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762000" y="685800"/>
            <a:ext cx="7924800" cy="1143000"/>
          </a:xfrm>
        </p:spPr>
        <p:txBody>
          <a:bodyPr/>
          <a:lstStyle/>
          <a:p>
            <a:pPr algn="ctr"/>
            <a:r>
              <a:rPr lang="en-US" smtClean="0"/>
              <a:t>Elevation Angle Calculation</a:t>
            </a:r>
          </a:p>
        </p:txBody>
      </p:sp>
      <p:sp>
        <p:nvSpPr>
          <p:cNvPr id="4" name="Rectangle 3"/>
          <p:cNvSpPr/>
          <p:nvPr/>
        </p:nvSpPr>
        <p:spPr bwMode="auto">
          <a:xfrm>
            <a:off x="1752600" y="4648200"/>
            <a:ext cx="5943600" cy="10668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77887" y="2362200"/>
                <a:ext cx="7693025" cy="3724275"/>
              </a:xfrm>
            </p:spPr>
            <p:txBody>
              <a:bodyPr/>
              <a:lstStyle/>
              <a:p>
                <a:pPr marL="0" indent="0">
                  <a:buNone/>
                </a:pPr>
                <a:r>
                  <a:rPr lang="en-US" dirty="0" smtClean="0"/>
                  <a:t>Using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𝑠</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42164 </m:t>
                    </m:r>
                    <m:r>
                      <a:rPr lang="en-US" b="0" i="1" smtClean="0">
                        <a:latin typeface="Cambria Math" panose="02040503050406030204" pitchFamily="18" charset="0"/>
                        <a:ea typeface="Cambria Math" panose="02040503050406030204" pitchFamily="18" charset="0"/>
                      </a:rPr>
                      <m:t>𝑘𝑚</m:t>
                    </m:r>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𝑒</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6378.14</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𝑘𝑚</m:t>
                    </m:r>
                  </m:oMath>
                </a14:m>
                <a:r>
                  <a:rPr lang="en-US" dirty="0" smtClean="0"/>
                  <a:t> gives</a:t>
                </a:r>
              </a:p>
              <a:p>
                <a:pPr marL="0" indent="0">
                  <a:buNone/>
                </a:pPr>
                <a14:m>
                  <m:oMathPara xmlns:m="http://schemas.openxmlformats.org/officeDocument/2006/math">
                    <m:oMathParaPr>
                      <m:jc m:val="centerGroup"/>
                    </m:oMathParaPr>
                    <m:oMath xmlns:m="http://schemas.openxmlformats.org/officeDocument/2006/math">
                      <m:r>
                        <a:rPr lang="en-US" sz="2700" b="0" i="1" smtClean="0">
                          <a:latin typeface="Cambria Math" panose="02040503050406030204" pitchFamily="18" charset="0"/>
                        </a:rPr>
                        <m:t>𝑑</m:t>
                      </m:r>
                      <m:r>
                        <a:rPr lang="en-US" sz="2700" b="0" i="1" smtClean="0">
                          <a:latin typeface="Cambria Math" panose="02040503050406030204" pitchFamily="18" charset="0"/>
                          <a:ea typeface="Cambria Math" panose="02040503050406030204" pitchFamily="18" charset="0"/>
                        </a:rPr>
                        <m:t>=42164</m:t>
                      </m:r>
                      <m:sSup>
                        <m:sSupPr>
                          <m:ctrlPr>
                            <a:rPr lang="en-US" sz="2700" b="0" i="1" smtClean="0">
                              <a:latin typeface="Cambria Math" panose="02040503050406030204" pitchFamily="18" charset="0"/>
                              <a:ea typeface="Cambria Math" panose="02040503050406030204" pitchFamily="18" charset="0"/>
                            </a:rPr>
                          </m:ctrlPr>
                        </m:sSupPr>
                        <m:e>
                          <m:d>
                            <m:dPr>
                              <m:begChr m:val="["/>
                              <m:endChr m:val="]"/>
                              <m:ctrlPr>
                                <a:rPr lang="en-US" sz="2700" b="0" i="1" smtClean="0">
                                  <a:latin typeface="Cambria Math" panose="02040503050406030204" pitchFamily="18" charset="0"/>
                                  <a:ea typeface="Cambria Math" panose="02040503050406030204" pitchFamily="18" charset="0"/>
                                </a:rPr>
                              </m:ctrlPr>
                            </m:dPr>
                            <m:e>
                              <m:r>
                                <a:rPr lang="en-US" sz="2700" b="0" i="1" smtClean="0">
                                  <a:latin typeface="Cambria Math" panose="02040503050406030204" pitchFamily="18" charset="0"/>
                                  <a:ea typeface="Cambria Math" panose="02040503050406030204" pitchFamily="18" charset="0"/>
                                </a:rPr>
                                <m:t>1.0228826−0.3025396 </m:t>
                              </m:r>
                              <m:r>
                                <a:rPr lang="en-US" sz="2700" b="0" i="1" smtClean="0">
                                  <a:latin typeface="Cambria Math" panose="02040503050406030204" pitchFamily="18" charset="0"/>
                                  <a:ea typeface="Cambria Math" panose="02040503050406030204" pitchFamily="18" charset="0"/>
                                </a:rPr>
                                <m:t>𝑐𝑜𝑠</m:t>
                              </m:r>
                              <m:d>
                                <m:dPr>
                                  <m:ctrlPr>
                                    <a:rPr lang="en-US" sz="2700" b="0" i="1" smtClean="0">
                                      <a:latin typeface="Cambria Math" panose="02040503050406030204" pitchFamily="18" charset="0"/>
                                      <a:ea typeface="Cambria Math" panose="02040503050406030204" pitchFamily="18" charset="0"/>
                                    </a:rPr>
                                  </m:ctrlPr>
                                </m:dPr>
                                <m:e>
                                  <m:r>
                                    <a:rPr lang="en-US" sz="2700" b="0" i="1" smtClean="0">
                                      <a:latin typeface="Cambria Math" panose="02040503050406030204" pitchFamily="18" charset="0"/>
                                      <a:ea typeface="Cambria Math" panose="02040503050406030204" pitchFamily="18" charset="0"/>
                                    </a:rPr>
                                    <m:t>𝛾</m:t>
                                  </m:r>
                                </m:e>
                              </m:d>
                            </m:e>
                          </m:d>
                        </m:e>
                        <m:sup>
                          <m:r>
                            <a:rPr lang="en-US" sz="2700" b="0" i="1" smtClean="0">
                              <a:latin typeface="Cambria Math" panose="02040503050406030204" pitchFamily="18" charset="0"/>
                              <a:ea typeface="Cambria Math" panose="02040503050406030204" pitchFamily="18" charset="0"/>
                            </a:rPr>
                            <m:t>1/2</m:t>
                          </m:r>
                        </m:sup>
                      </m:sSup>
                      <m:r>
                        <a:rPr lang="en-US" sz="2700" b="0" i="1" smtClean="0">
                          <a:latin typeface="Cambria Math" panose="02040503050406030204" pitchFamily="18" charset="0"/>
                          <a:ea typeface="Cambria Math" panose="02040503050406030204" pitchFamily="18" charset="0"/>
                        </a:rPr>
                        <m:t>𝑘𝑚</m:t>
                      </m:r>
                    </m:oMath>
                  </m:oMathPara>
                </a14:m>
                <a:endParaRPr lang="en-US" sz="2700" dirty="0" smtClean="0"/>
              </a:p>
              <a:p>
                <a:pPr marL="0" indent="0">
                  <a:buNone/>
                </a:pPr>
                <a:r>
                  <a:rPr lang="en-US" sz="2700" dirty="0" smtClean="0"/>
                  <a:t>Which finally gives the elevation angle  </a:t>
                </a:r>
              </a:p>
              <a:p>
                <a:pPr marL="0" indent="0">
                  <a:buNone/>
                </a:pPr>
                <a:endParaRPr lang="en-US" sz="2700" dirty="0" smtClean="0"/>
              </a:p>
              <a:p>
                <a:pPr marL="0" indent="0" algn="ctr">
                  <a:buNone/>
                </a:pPr>
                <a14:m>
                  <m:oMath xmlns:m="http://schemas.openxmlformats.org/officeDocument/2006/math">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b="0" i="1" smtClean="0">
                            <a:latin typeface="Cambria Math" panose="02040503050406030204" pitchFamily="18" charset="0"/>
                          </a:rPr>
                          <m:t>𝐸𝑙</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𝑠𝑖𝑛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e>
                        </m:d>
                      </m:num>
                      <m:den>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1.0228826−0.3025396 </m:t>
                                </m:r>
                                <m:r>
                                  <a:rPr lang="en-US" i="1">
                                    <a:latin typeface="Cambria Math" panose="02040503050406030204" pitchFamily="18" charset="0"/>
                                    <a:ea typeface="Cambria Math" panose="02040503050406030204" pitchFamily="18" charset="0"/>
                                  </a:rPr>
                                  <m:t>𝑐𝑜𝑠</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e>
                                </m:d>
                              </m:e>
                            </m:d>
                          </m:e>
                          <m:sup>
                            <m:r>
                              <a:rPr lang="en-US" i="1">
                                <a:latin typeface="Cambria Math" panose="02040503050406030204" pitchFamily="18" charset="0"/>
                                <a:ea typeface="Cambria Math" panose="02040503050406030204" pitchFamily="18" charset="0"/>
                              </a:rPr>
                              <m:t>1/2</m:t>
                            </m:r>
                          </m:sup>
                        </m:sSup>
                      </m:den>
                    </m:f>
                  </m:oMath>
                </a14:m>
                <a:r>
                  <a:rPr lang="en-US" dirty="0" smtClean="0"/>
                  <a:t> </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77887" y="2362200"/>
                <a:ext cx="7693025" cy="3724275"/>
              </a:xfrm>
              <a:blipFill rotWithShape="0">
                <a:blip r:embed="rId2"/>
                <a:stretch>
                  <a:fillRect l="-1585" t="-180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a:r>
              <a:rPr lang="en-US" smtClean="0"/>
              <a:t>Azimuth Angle Calculation</a:t>
            </a:r>
          </a:p>
        </p:txBody>
      </p:sp>
      <p:sp>
        <p:nvSpPr>
          <p:cNvPr id="56323" name="Content Placeholder 2"/>
          <p:cNvSpPr>
            <a:spLocks noGrp="1"/>
          </p:cNvSpPr>
          <p:nvPr>
            <p:ph idx="1"/>
          </p:nvPr>
        </p:nvSpPr>
        <p:spPr>
          <a:xfrm>
            <a:off x="838200" y="2362200"/>
            <a:ext cx="7693025" cy="4038600"/>
          </a:xfrm>
        </p:spPr>
        <p:txBody>
          <a:bodyPr/>
          <a:lstStyle/>
          <a:p>
            <a:pPr algn="just"/>
            <a:r>
              <a:rPr lang="en-US" dirty="0" smtClean="0"/>
              <a:t>It is more difficult to compute Azimuth angle than the elevation angle because the exact geometry involved depends on whether the </a:t>
            </a:r>
            <a:r>
              <a:rPr lang="en-US" dirty="0" err="1" smtClean="0"/>
              <a:t>subsatellite</a:t>
            </a:r>
            <a:r>
              <a:rPr lang="en-US" dirty="0" smtClean="0"/>
              <a:t> point is east or west of the earth station, and in which of the hemispheres the earth station and the </a:t>
            </a:r>
            <a:r>
              <a:rPr lang="en-US" dirty="0" err="1" smtClean="0"/>
              <a:t>subsatellite</a:t>
            </a:r>
            <a:r>
              <a:rPr lang="en-US" dirty="0" smtClean="0"/>
              <a:t> point are located.</a:t>
            </a:r>
          </a:p>
          <a:p>
            <a:pPr algn="just"/>
            <a:r>
              <a:rPr lang="en-US" dirty="0" smtClean="0"/>
              <a:t>Its calculation is some what simple for GEO satellite.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a:r>
              <a:rPr lang="en-US" smtClean="0"/>
              <a:t>Azimuth Angle Calculation</a:t>
            </a:r>
          </a:p>
        </p:txBody>
      </p:sp>
      <p:sp>
        <p:nvSpPr>
          <p:cNvPr id="57347" name="Content Placeholder 2"/>
          <p:cNvSpPr>
            <a:spLocks noGrp="1"/>
          </p:cNvSpPr>
          <p:nvPr>
            <p:ph idx="1"/>
          </p:nvPr>
        </p:nvSpPr>
        <p:spPr/>
        <p:txBody>
          <a:bodyPr/>
          <a:lstStyle/>
          <a:p>
            <a:pPr algn="just"/>
            <a:r>
              <a:rPr lang="en-US" dirty="0" smtClean="0"/>
              <a:t>Different formulas and corrections apply depending on the combination of positions of the earth station and </a:t>
            </a:r>
            <a:r>
              <a:rPr lang="en-US" dirty="0" err="1" smtClean="0"/>
              <a:t>subsatellite</a:t>
            </a:r>
            <a:r>
              <a:rPr lang="en-US" dirty="0" smtClean="0"/>
              <a:t> point with relation to each of the four quadrants (NW, NE, SW, SE).</a:t>
            </a:r>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a:r>
              <a:rPr lang="en-US" smtClean="0"/>
              <a:t>Azimuth Angle Calculation for GEO Satellites</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lgn="just"/>
                <a:r>
                  <a:rPr lang="en-US" dirty="0" smtClean="0"/>
                  <a:t>For most geostationary satellites, the </a:t>
                </a:r>
                <a:r>
                  <a:rPr lang="en-US" dirty="0" err="1" smtClean="0"/>
                  <a:t>subsatellite</a:t>
                </a:r>
                <a:r>
                  <a:rPr lang="en-US" dirty="0" smtClean="0"/>
                  <a:t> point is on the equator at longitude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𝑠</m:t>
                        </m:r>
                      </m:sub>
                    </m:sSub>
                  </m:oMath>
                </a14:m>
                <a:r>
                  <a:rPr lang="en-US" dirty="0" smtClean="0"/>
                  <a:t>, and the latitude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𝐿</m:t>
                        </m:r>
                      </m:e>
                      <m:sub>
                        <m:r>
                          <a:rPr lang="en-US" i="1">
                            <a:latin typeface="Cambria Math" panose="02040503050406030204" pitchFamily="18" charset="0"/>
                          </a:rPr>
                          <m:t>𝑠</m:t>
                        </m:r>
                      </m:sub>
                    </m:sSub>
                  </m:oMath>
                </a14:m>
                <a:r>
                  <a:rPr lang="en-US" dirty="0" smtClean="0"/>
                  <a:t> is 0.</a:t>
                </a:r>
              </a:p>
              <a:p>
                <a:pPr algn="just"/>
                <a:r>
                  <a:rPr lang="en-US" dirty="0" smtClean="0"/>
                  <a:t>Since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𝐿</m:t>
                        </m:r>
                      </m:e>
                      <m:sub>
                        <m:r>
                          <a:rPr lang="en-US" i="1">
                            <a:latin typeface="Cambria Math" panose="02040503050406030204" pitchFamily="18" charset="0"/>
                          </a:rPr>
                          <m:t>𝑠</m:t>
                        </m:r>
                      </m:sub>
                    </m:sSub>
                  </m:oMath>
                </a14:m>
                <a:r>
                  <a:rPr lang="en-US" dirty="0" smtClean="0"/>
                  <a:t> is zero, equation (1) simplifies to </a:t>
                </a:r>
              </a:p>
              <a:p>
                <a:pPr marL="0" indent="0" algn="just">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𝑐𝑜𝑠</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𝑐𝑜𝑠</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𝐿</m:t>
                              </m:r>
                            </m:e>
                            <m:sub>
                              <m:r>
                                <a:rPr lang="en-US" i="1">
                                  <a:latin typeface="Cambria Math" panose="02040503050406030204" pitchFamily="18" charset="0"/>
                                  <a:ea typeface="Cambria Math" panose="02040503050406030204" pitchFamily="18" charset="0"/>
                                </a:rPr>
                                <m:t>𝑒</m:t>
                              </m:r>
                            </m:sub>
                          </m:sSub>
                        </m:e>
                      </m:d>
                      <m:r>
                        <a:rPr lang="en-US" i="1">
                          <a:latin typeface="Cambria Math" panose="02040503050406030204" pitchFamily="18" charset="0"/>
                          <a:ea typeface="Cambria Math" panose="02040503050406030204" pitchFamily="18" charset="0"/>
                        </a:rPr>
                        <m:t>𝑐𝑜𝑠</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𝑙</m:t>
                              </m:r>
                            </m:e>
                            <m:sub>
                              <m:r>
                                <a:rPr lang="en-US" i="1">
                                  <a:latin typeface="Cambria Math" panose="02040503050406030204" pitchFamily="18" charset="0"/>
                                  <a:ea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𝑙</m:t>
                              </m:r>
                            </m:e>
                            <m:sub>
                              <m:r>
                                <a:rPr lang="en-US" i="1">
                                  <a:latin typeface="Cambria Math" panose="02040503050406030204" pitchFamily="18" charset="0"/>
                                  <a:ea typeface="Cambria Math" panose="02040503050406030204" pitchFamily="18" charset="0"/>
                                </a:rPr>
                                <m:t>𝑒</m:t>
                              </m:r>
                            </m:sub>
                          </m:sSub>
                        </m:e>
                      </m:d>
                    </m:oMath>
                  </m:oMathPara>
                </a14:m>
                <a:endParaRPr lang="en-US" dirty="0" smtClean="0"/>
              </a:p>
              <a:p>
                <a:pPr marL="0" indent="0" algn="just">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793" t="-1803" r="-1665"/>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a:r>
              <a:rPr lang="en-US" smtClean="0"/>
              <a:t>Azimuth Angle Calculation for GEO Satellites</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lgn="just"/>
                <a:r>
                  <a:rPr lang="en-US" dirty="0" smtClean="0"/>
                  <a:t>To find the azimuth angle, an intermediate angle </a:t>
                </a:r>
                <a:r>
                  <a:rPr lang="el-GR" dirty="0" smtClean="0"/>
                  <a:t>α</a:t>
                </a:r>
                <a:r>
                  <a:rPr lang="en-US" dirty="0" smtClean="0"/>
                  <a:t> must first be found.</a:t>
                </a:r>
              </a:p>
              <a:p>
                <a:pPr algn="just"/>
                <a:r>
                  <a:rPr lang="en-US" dirty="0" smtClean="0"/>
                  <a:t>The intermediate angle </a:t>
                </a:r>
                <a:r>
                  <a:rPr lang="el-GR" dirty="0" smtClean="0"/>
                  <a:t>α</a:t>
                </a:r>
                <a:r>
                  <a:rPr lang="en-US" dirty="0" smtClean="0"/>
                  <a:t> allows the correct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90</m:t>
                        </m:r>
                      </m:e>
                      <m:sup>
                        <m:r>
                          <a:rPr lang="en-US" b="0" i="1" smtClean="0">
                            <a:latin typeface="Cambria Math" panose="02040503050406030204" pitchFamily="18" charset="0"/>
                          </a:rPr>
                          <m:t>0</m:t>
                        </m:r>
                      </m:sup>
                    </m:sSup>
                  </m:oMath>
                </a14:m>
                <a:r>
                  <a:rPr lang="en-US" dirty="0" smtClean="0"/>
                  <a:t> quadrant to be found for the azimuth since the azimuthal angle can lie anywhere between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0</m:t>
                        </m:r>
                      </m:sup>
                    </m:sSup>
                  </m:oMath>
                </a14:m>
                <a:r>
                  <a:rPr lang="en-US" dirty="0" smtClean="0"/>
                  <a:t> (true north) and clockwise through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360</m:t>
                        </m:r>
                      </m:e>
                      <m:sup>
                        <m:r>
                          <a:rPr lang="en-US" i="1">
                            <a:latin typeface="Cambria Math" panose="02040503050406030204" pitchFamily="18" charset="0"/>
                          </a:rPr>
                          <m:t>0</m:t>
                        </m:r>
                      </m:sup>
                    </m:sSup>
                  </m:oMath>
                </a14:m>
                <a:r>
                  <a:rPr lang="en-US" dirty="0" smtClean="0"/>
                  <a:t> (back to north again).</a:t>
                </a:r>
              </a:p>
              <a:p>
                <a:pPr algn="just"/>
                <a:r>
                  <a:rPr lang="en-US" dirty="0" smtClean="0"/>
                  <a:t>The intermediate angle is given by</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793" t="-1803" r="-1665" b="-3279"/>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mtClean="0"/>
              <a:t>Basics: How Satellites are used</a:t>
            </a:r>
          </a:p>
        </p:txBody>
      </p:sp>
      <p:sp>
        <p:nvSpPr>
          <p:cNvPr id="8195" name="Rectangle 3"/>
          <p:cNvSpPr>
            <a:spLocks noGrp="1" noChangeArrowheads="1"/>
          </p:cNvSpPr>
          <p:nvPr>
            <p:ph type="body" idx="1"/>
          </p:nvPr>
        </p:nvSpPr>
        <p:spPr/>
        <p:txBody>
          <a:bodyPr/>
          <a:lstStyle/>
          <a:p>
            <a:pPr eaLnBrk="1" hangingPunct="1"/>
            <a:r>
              <a:rPr lang="en-US" smtClean="0"/>
              <a:t>Service Types</a:t>
            </a:r>
          </a:p>
          <a:p>
            <a:pPr lvl="1" eaLnBrk="1" hangingPunct="1">
              <a:buFont typeface="Wingdings" panose="05000000000000000000" pitchFamily="2" charset="2"/>
              <a:buChar char="§"/>
            </a:pPr>
            <a:r>
              <a:rPr lang="en-US" smtClean="0"/>
              <a:t>Fixed Service Satellites (FSS)</a:t>
            </a:r>
          </a:p>
          <a:p>
            <a:pPr lvl="2" eaLnBrk="1" hangingPunct="1">
              <a:buFontTx/>
              <a:buChar char="•"/>
            </a:pPr>
            <a:r>
              <a:rPr lang="en-US" smtClean="0"/>
              <a:t>Example:  Point to Point Communication</a:t>
            </a:r>
          </a:p>
          <a:p>
            <a:pPr lvl="1" eaLnBrk="1" hangingPunct="1">
              <a:buFont typeface="Wingdings" panose="05000000000000000000" pitchFamily="2" charset="2"/>
              <a:buChar char="§"/>
            </a:pPr>
            <a:r>
              <a:rPr lang="en-US" smtClean="0"/>
              <a:t>Broadcast Service Satellites (BSS)</a:t>
            </a:r>
          </a:p>
          <a:p>
            <a:pPr lvl="2" eaLnBrk="1" hangingPunct="1">
              <a:buFontTx/>
              <a:buChar char="•"/>
            </a:pPr>
            <a:r>
              <a:rPr lang="en-US" smtClean="0"/>
              <a:t>Example:  Satellite Television/Radio</a:t>
            </a:r>
          </a:p>
          <a:p>
            <a:pPr lvl="2" eaLnBrk="1" hangingPunct="1">
              <a:buFontTx/>
              <a:buChar char="•"/>
            </a:pPr>
            <a:r>
              <a:rPr lang="en-US" smtClean="0"/>
              <a:t>Also called Direct Broadcast Service (DBS).</a:t>
            </a:r>
          </a:p>
          <a:p>
            <a:pPr lvl="1" eaLnBrk="1" hangingPunct="1">
              <a:buFont typeface="Wingdings" panose="05000000000000000000" pitchFamily="2" charset="2"/>
              <a:buChar char="§"/>
            </a:pPr>
            <a:r>
              <a:rPr lang="en-US" smtClean="0"/>
              <a:t>Mobile Service Satellites (MSS)</a:t>
            </a:r>
          </a:p>
          <a:p>
            <a:pPr lvl="2" eaLnBrk="1" hangingPunct="1">
              <a:buFontTx/>
              <a:buChar char="•"/>
            </a:pPr>
            <a:r>
              <a:rPr lang="en-US" smtClean="0"/>
              <a:t>Example:  Satellite Phones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a:r>
              <a:rPr lang="en-US" smtClean="0"/>
              <a:t>Azimuth Angle Calculation for GEO Satellites</a:t>
            </a: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308475"/>
            <a:ext cx="6478588"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𝑡𝑎𝑛</m:t>
                          </m:r>
                        </m:e>
                        <m:sup>
                          <m:r>
                            <a:rPr lang="en-US" b="0" i="1" smtClean="0">
                              <a:latin typeface="Cambria Math" panose="02040503050406030204" pitchFamily="18" charset="0"/>
                              <a:ea typeface="Cambria Math" panose="02040503050406030204" pitchFamily="18" charset="0"/>
                            </a:rPr>
                            <m:t>−1</m:t>
                          </m:r>
                        </m:sup>
                      </m:sSup>
                      <m:d>
                        <m:dPr>
                          <m:begChr m:val="["/>
                          <m:endChr m:val="]"/>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𝑡𝑎𝑛</m:t>
                              </m:r>
                              <m:d>
                                <m:dPr>
                                  <m:begChr m:val="|"/>
                                  <m:endChr m:val="|"/>
                                  <m:ctrlPr>
                                    <a:rPr lang="en-US" b="0" i="1" smtClean="0">
                                      <a:latin typeface="Cambria Math" panose="02040503050406030204" pitchFamily="18" charset="0"/>
                                      <a:ea typeface="Cambria Math" panose="02040503050406030204" pitchFamily="18" charset="0"/>
                                    </a:rPr>
                                  </m:ctrlPr>
                                </m:dPr>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𝑒</m:t>
                                          </m:r>
                                        </m:sub>
                                      </m:sSub>
                                    </m:e>
                                  </m:d>
                                </m:e>
                              </m:d>
                            </m:num>
                            <m:den>
                              <m:r>
                                <a:rPr lang="en-US" b="0" i="1" smtClean="0">
                                  <a:latin typeface="Cambria Math" panose="02040503050406030204" pitchFamily="18" charset="0"/>
                                  <a:ea typeface="Cambria Math" panose="02040503050406030204" pitchFamily="18" charset="0"/>
                                </a:rPr>
                                <m:t>𝑠𝑖𝑛</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𝑒</m:t>
                                      </m:r>
                                    </m:sub>
                                  </m:sSub>
                                </m:e>
                              </m:d>
                            </m:den>
                          </m:f>
                        </m:e>
                      </m:d>
                    </m:oMath>
                  </m:oMathPara>
                </a14:m>
                <a:endParaRPr lang="en-US" dirty="0" smtClean="0"/>
              </a:p>
              <a:p>
                <a:pPr marL="0" indent="0">
                  <a:buNone/>
                </a:pPr>
                <a:r>
                  <a:rPr lang="en-US" dirty="0" smtClean="0"/>
                  <a:t>After finding the intermediate angle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smtClean="0"/>
                  <a:t>, the azimuth angle can be found from</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3"/>
                <a:stretch>
                  <a:fillRect l="-1665"/>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a:r>
              <a:rPr lang="en-US" smtClean="0"/>
              <a:t>Example for Look Angle Calculation of a GEO satellite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7887" y="2362200"/>
                <a:ext cx="7693025" cy="4495800"/>
              </a:xfrm>
            </p:spPr>
            <p:txBody>
              <a:bodyPr/>
              <a:lstStyle/>
              <a:p>
                <a:pPr algn="just"/>
                <a:r>
                  <a:rPr lang="en-US" dirty="0" smtClean="0"/>
                  <a:t>An earth station situated in the Docklands of London, England, needs to calculate the look angle to a geostationary satellite in the Indian Ocean operated by Intelsat. The details of the earth station site and the satellite are as follows:</a:t>
                </a:r>
              </a:p>
              <a:p>
                <a:pPr algn="just">
                  <a:buFont typeface="Wingdings" panose="05000000000000000000" pitchFamily="2" charset="2"/>
                  <a:buChar char="Ø"/>
                </a:pPr>
                <a:r>
                  <a:rPr lang="en-US" dirty="0" smtClean="0"/>
                  <a:t>Earth station latitude and longitude are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52.0</m:t>
                        </m:r>
                      </m:e>
                      <m:sup>
                        <m:r>
                          <a:rPr lang="en-US" b="0" i="1" smtClean="0">
                            <a:latin typeface="Cambria Math" panose="02040503050406030204" pitchFamily="18" charset="0"/>
                          </a:rPr>
                          <m:t>0</m:t>
                        </m:r>
                      </m:sup>
                    </m:sSup>
                  </m:oMath>
                </a14:m>
                <a:r>
                  <a:rPr lang="en-US" dirty="0" smtClean="0"/>
                  <a:t>N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0</m:t>
                        </m:r>
                      </m:sup>
                    </m:sSup>
                  </m:oMath>
                </a14:m>
                <a:r>
                  <a:rPr lang="en-US" dirty="0" smtClean="0"/>
                  <a:t>.</a:t>
                </a:r>
              </a:p>
              <a:p>
                <a:pPr algn="just">
                  <a:buFont typeface="Wingdings" panose="05000000000000000000" pitchFamily="2" charset="2"/>
                  <a:buChar char="Ø"/>
                </a:pPr>
                <a:r>
                  <a:rPr lang="en-US" dirty="0" smtClean="0"/>
                  <a:t>Satellite longitude (</a:t>
                </a:r>
                <a:r>
                  <a:rPr lang="en-US" dirty="0" err="1" smtClean="0"/>
                  <a:t>subsatellite</a:t>
                </a:r>
                <a:r>
                  <a:rPr lang="en-US" dirty="0" smtClean="0"/>
                  <a:t> point) is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66</m:t>
                        </m:r>
                        <m:r>
                          <a:rPr lang="en-US" i="1">
                            <a:latin typeface="Cambria Math" panose="02040503050406030204" pitchFamily="18" charset="0"/>
                          </a:rPr>
                          <m:t>.0</m:t>
                        </m:r>
                      </m:e>
                      <m:sup>
                        <m:r>
                          <a:rPr lang="en-US" i="1">
                            <a:latin typeface="Cambria Math" panose="02040503050406030204" pitchFamily="18" charset="0"/>
                          </a:rPr>
                          <m:t>0</m:t>
                        </m:r>
                      </m:sup>
                    </m:sSup>
                  </m:oMath>
                </a14:m>
                <a:r>
                  <a:rPr lang="en-US" dirty="0" smtClean="0"/>
                  <a:t>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7887" y="2362200"/>
                <a:ext cx="7693025" cy="4495800"/>
              </a:xfrm>
              <a:blipFill rotWithShape="0">
                <a:blip r:embed="rId2"/>
                <a:stretch>
                  <a:fillRect l="-792" t="-1493" r="-1664" b="-4478"/>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Example (Contd.)</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b="1" dirty="0" smtClean="0"/>
                  <a:t>Step 1:</a:t>
                </a:r>
                <a:r>
                  <a:rPr lang="en-US" dirty="0" smtClean="0"/>
                  <a:t> Find the central angle </a:t>
                </a:r>
                <a:r>
                  <a:rPr lang="el-GR" dirty="0" smtClean="0"/>
                  <a:t>γ</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𝑐𝑜𝑠</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𝑐𝑜𝑠</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𝐿</m:t>
                              </m:r>
                            </m:e>
                            <m:sub>
                              <m:r>
                                <a:rPr lang="en-US" i="1">
                                  <a:latin typeface="Cambria Math" panose="02040503050406030204" pitchFamily="18" charset="0"/>
                                  <a:ea typeface="Cambria Math" panose="02040503050406030204" pitchFamily="18" charset="0"/>
                                </a:rPr>
                                <m:t>𝑒</m:t>
                              </m:r>
                            </m:sub>
                          </m:sSub>
                        </m:e>
                      </m:d>
                      <m:r>
                        <a:rPr lang="en-US" i="1">
                          <a:latin typeface="Cambria Math" panose="02040503050406030204" pitchFamily="18" charset="0"/>
                          <a:ea typeface="Cambria Math" panose="02040503050406030204" pitchFamily="18" charset="0"/>
                        </a:rPr>
                        <m:t>𝑐𝑜𝑠</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𝑙</m:t>
                              </m:r>
                            </m:e>
                            <m:sub>
                              <m:r>
                                <a:rPr lang="en-US" i="1">
                                  <a:latin typeface="Cambria Math" panose="02040503050406030204" pitchFamily="18" charset="0"/>
                                  <a:ea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𝑙</m:t>
                              </m:r>
                            </m:e>
                            <m:sub>
                              <m:r>
                                <a:rPr lang="en-US" i="1">
                                  <a:latin typeface="Cambria Math" panose="02040503050406030204" pitchFamily="18" charset="0"/>
                                  <a:ea typeface="Cambria Math" panose="02040503050406030204" pitchFamily="18" charset="0"/>
                                </a:rPr>
                                <m:t>𝑒</m:t>
                              </m:r>
                            </m:sub>
                          </m:sSub>
                        </m:e>
                      </m:d>
                    </m:oMath>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cos</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e>
                      </m:d>
                      <m:r>
                        <a:rPr lang="en-US"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52.0</m:t>
                              </m:r>
                            </m:e>
                          </m:d>
                        </m:e>
                      </m:func>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66.0</m:t>
                              </m:r>
                            </m:e>
                          </m:d>
                        </m:e>
                      </m:func>
                    </m:oMath>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cos</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e>
                      </m:d>
                      <m:r>
                        <a:rPr lang="en-US" b="0" i="1" smtClean="0">
                          <a:latin typeface="Cambria Math" panose="02040503050406030204" pitchFamily="18" charset="0"/>
                          <a:ea typeface="Cambria Math" panose="02040503050406030204" pitchFamily="18" charset="0"/>
                        </a:rPr>
                        <m:t>=0.2504</m:t>
                      </m:r>
                    </m:oMath>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75.4981</m:t>
                          </m:r>
                        </m:e>
                        <m:sup>
                          <m:r>
                            <a:rPr lang="en-US" b="0" i="1" smtClean="0">
                              <a:latin typeface="Cambria Math" panose="02040503050406030204" pitchFamily="18" charset="0"/>
                              <a:ea typeface="Cambria Math" panose="02040503050406030204" pitchFamily="18" charset="0"/>
                            </a:rPr>
                            <m:t>0</m:t>
                          </m:r>
                        </m:sup>
                      </m:sSup>
                    </m:oMath>
                  </m:oMathPara>
                </a14:m>
                <a:endParaRPr lang="en-US" b="1" dirty="0" smtClean="0"/>
              </a:p>
              <a:p>
                <a:pPr marL="0" indent="0">
                  <a:buNone/>
                </a:pPr>
                <a:r>
                  <a:rPr lang="en-US" dirty="0" smtClean="0"/>
                  <a:t>The central angle </a:t>
                </a:r>
                <a14:m>
                  <m:oMath xmlns:m="http://schemas.openxmlformats.org/officeDocument/2006/math">
                    <m:r>
                      <a:rPr lang="en-US" b="0" i="1">
                        <a:latin typeface="Cambria Math" panose="02040503050406030204" pitchFamily="18" charset="0"/>
                        <a:ea typeface="Cambria Math" panose="02040503050406030204" pitchFamily="18" charset="0"/>
                      </a:rPr>
                      <m:t>𝛾</m:t>
                    </m:r>
                  </m:oMath>
                </a14:m>
                <a:r>
                  <a:rPr lang="en-US" dirty="0" smtClean="0"/>
                  <a:t> is less than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81</m:t>
                        </m:r>
                        <m:r>
                          <a:rPr lang="en-US" b="0" i="1" smtClean="0">
                            <a:latin typeface="Cambria Math" panose="02040503050406030204" pitchFamily="18" charset="0"/>
                            <a:ea typeface="Cambria Math" panose="02040503050406030204" pitchFamily="18" charset="0"/>
                          </a:rPr>
                          <m:t>.3</m:t>
                        </m:r>
                      </m:e>
                      <m:sup>
                        <m:r>
                          <a:rPr lang="en-US" i="1">
                            <a:latin typeface="Cambria Math" panose="02040503050406030204" pitchFamily="18" charset="0"/>
                            <a:ea typeface="Cambria Math" panose="02040503050406030204" pitchFamily="18" charset="0"/>
                          </a:rPr>
                          <m:t>0</m:t>
                        </m:r>
                      </m:sup>
                    </m:sSup>
                  </m:oMath>
                </a14:m>
                <a:r>
                  <a:rPr lang="en-US" dirty="0" smtClean="0"/>
                  <a:t> so the satellite is visible from the earth station.</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1665" t="-180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657600" y="4953000"/>
            <a:ext cx="2057400" cy="4572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3490" name="Title 1"/>
          <p:cNvSpPr>
            <a:spLocks noGrp="1"/>
          </p:cNvSpPr>
          <p:nvPr>
            <p:ph type="title"/>
          </p:nvPr>
        </p:nvSpPr>
        <p:spPr/>
        <p:txBody>
          <a:bodyPr/>
          <a:lstStyle/>
          <a:p>
            <a:r>
              <a:rPr lang="en-US" smtClean="0"/>
              <a:t>Example (Contd.)</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38200" y="2362200"/>
                <a:ext cx="7693025" cy="3724275"/>
              </a:xfrm>
            </p:spPr>
            <p:txBody>
              <a:bodyPr/>
              <a:lstStyle/>
              <a:p>
                <a:r>
                  <a:rPr lang="en-US" b="1" dirty="0" smtClean="0"/>
                  <a:t>Step 2: </a:t>
                </a:r>
                <a:r>
                  <a:rPr lang="en-US" dirty="0" smtClean="0"/>
                  <a:t>Find the elevation angle El</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𝑐𝑜𝑠</m:t>
                      </m:r>
                      <m:d>
                        <m:dPr>
                          <m:ctrlPr>
                            <a:rPr lang="en-US" i="1">
                              <a:latin typeface="Cambria Math" panose="02040503050406030204" pitchFamily="18" charset="0"/>
                            </a:rPr>
                          </m:ctrlPr>
                        </m:dPr>
                        <m:e>
                          <m:r>
                            <a:rPr lang="en-US" i="1">
                              <a:latin typeface="Cambria Math" panose="02040503050406030204" pitchFamily="18" charset="0"/>
                            </a:rPr>
                            <m:t>𝐸𝑙</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𝑠𝑖𝑛</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e>
                          </m:d>
                        </m:num>
                        <m:den>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1.0228826−0.3025396 </m:t>
                                  </m:r>
                                  <m:r>
                                    <a:rPr lang="en-US" i="1">
                                      <a:latin typeface="Cambria Math" panose="02040503050406030204" pitchFamily="18" charset="0"/>
                                      <a:ea typeface="Cambria Math" panose="02040503050406030204" pitchFamily="18" charset="0"/>
                                    </a:rPr>
                                    <m:t>𝑐𝑜𝑠</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e>
                                  </m:d>
                                </m:e>
                              </m:d>
                            </m:e>
                            <m:sup>
                              <m:r>
                                <a:rPr lang="en-US" i="1">
                                  <a:latin typeface="Cambria Math" panose="02040503050406030204" pitchFamily="18" charset="0"/>
                                  <a:ea typeface="Cambria Math" panose="02040503050406030204" pitchFamily="18" charset="0"/>
                                </a:rPr>
                                <m:t>1/2</m:t>
                              </m:r>
                            </m:sup>
                          </m:sSup>
                        </m:den>
                      </m:f>
                    </m:oMath>
                    <m:oMath xmlns:m="http://schemas.openxmlformats.org/officeDocument/2006/math">
                      <m:r>
                        <a:rPr lang="en-US" sz="2400" b="0" i="1" smtClean="0">
                          <a:latin typeface="Cambria Math" panose="02040503050406030204" pitchFamily="18" charset="0"/>
                          <a:ea typeface="Cambria Math" panose="02040503050406030204" pitchFamily="18" charset="0"/>
                        </a:rPr>
                        <m:t>𝑐𝑜𝑠</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𝐸𝑙</m:t>
                          </m:r>
                        </m:e>
                      </m:d>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𝑠𝑖𝑛</m:t>
                          </m:r>
                          <m:d>
                            <m:dPr>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75.4981</m:t>
                              </m:r>
                            </m:e>
                          </m:d>
                        </m:num>
                        <m:den>
                          <m:sSup>
                            <m:sSupPr>
                              <m:ctrlPr>
                                <a:rPr lang="en-US" sz="2400" i="1">
                                  <a:latin typeface="Cambria Math" panose="02040503050406030204" pitchFamily="18" charset="0"/>
                                  <a:ea typeface="Cambria Math" panose="02040503050406030204" pitchFamily="18" charset="0"/>
                                </a:rPr>
                              </m:ctrlPr>
                            </m:sSupPr>
                            <m:e>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1.0228826−0.3025396 </m:t>
                                  </m:r>
                                  <m:r>
                                    <a:rPr lang="en-US" sz="2400" i="1">
                                      <a:latin typeface="Cambria Math" panose="02040503050406030204" pitchFamily="18" charset="0"/>
                                      <a:ea typeface="Cambria Math" panose="02040503050406030204" pitchFamily="18" charset="0"/>
                                    </a:rPr>
                                    <m:t>𝑐𝑜𝑠</m:t>
                                  </m:r>
                                  <m:d>
                                    <m:dPr>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75.4981</m:t>
                                      </m:r>
                                    </m:e>
                                  </m:d>
                                </m:e>
                              </m:d>
                            </m:e>
                            <m:sup>
                              <m:r>
                                <a:rPr lang="en-US" sz="2400" i="1">
                                  <a:latin typeface="Cambria Math" panose="02040503050406030204" pitchFamily="18" charset="0"/>
                                  <a:ea typeface="Cambria Math" panose="02040503050406030204" pitchFamily="18" charset="0"/>
                                </a:rPr>
                                <m:t>1/2</m:t>
                              </m:r>
                            </m:sup>
                          </m:sSup>
                        </m:den>
                      </m:f>
                    </m:oMath>
                    <m:oMath xmlns:m="http://schemas.openxmlformats.org/officeDocument/2006/math">
                      <m:r>
                        <a:rPr lang="en-US" b="0" i="0" smtClean="0">
                          <a:latin typeface="Cambria Math" panose="02040503050406030204" pitchFamily="18" charset="0"/>
                          <a:ea typeface="Cambria Math" panose="02040503050406030204" pitchFamily="18" charset="0"/>
                        </a:rPr>
                        <m:t>        </m:t>
                      </m:r>
                    </m:oMath>
                  </m:oMathPara>
                </a14:m>
                <a:endParaRPr lang="en-US" b="0" i="0" dirty="0" smtClean="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𝑬𝒍</m:t>
                      </m:r>
                      <m:r>
                        <a:rPr lang="en-US" b="1" i="1" smtClean="0">
                          <a:latin typeface="Cambria Math" panose="02040503050406030204" pitchFamily="18" charset="0"/>
                          <a:ea typeface="Cambria Math" panose="02040503050406030204" pitchFamily="18" charset="0"/>
                        </a:rPr>
                        <m:t>=</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𝟓</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𝟖𝟒𝟕</m:t>
                          </m:r>
                        </m:e>
                        <m:sup>
                          <m:r>
                            <a:rPr lang="en-US" b="1" i="1" smtClean="0">
                              <a:latin typeface="Cambria Math" panose="02040503050406030204" pitchFamily="18" charset="0"/>
                              <a:ea typeface="Cambria Math" panose="02040503050406030204" pitchFamily="18" charset="0"/>
                            </a:rPr>
                            <m:t>𝟎</m:t>
                          </m:r>
                        </m:sup>
                      </m:sSup>
                    </m:oMath>
                  </m:oMathPara>
                </a14:m>
                <a:endParaRPr lang="en-US" sz="2600" b="1" dirty="0"/>
              </a:p>
              <a:p>
                <a:pPr marL="0" indent="0">
                  <a:buNone/>
                </a:pPr>
                <a:endParaRPr lang="en-US" dirty="0" smtClean="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38200" y="2362200"/>
                <a:ext cx="7693025" cy="3724275"/>
              </a:xfrm>
              <a:blipFill rotWithShape="0">
                <a:blip r:embed="rId2"/>
                <a:stretch>
                  <a:fillRect l="-793" t="-180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Example (Contd.)</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b="1" dirty="0" smtClean="0"/>
                  <a:t>Step 3:</a:t>
                </a:r>
                <a:r>
                  <a:rPr lang="en-US" dirty="0" smtClean="0"/>
                  <a:t> Find the intermediate angle </a:t>
                </a:r>
                <a:r>
                  <a:rPr lang="el-GR" dirty="0" smtClean="0"/>
                  <a:t>α</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𝑡𝑎𝑛</m:t>
                          </m:r>
                        </m:e>
                        <m:sup>
                          <m:r>
                            <a:rPr lang="en-US" i="1">
                              <a:latin typeface="Cambria Math" panose="02040503050406030204" pitchFamily="18" charset="0"/>
                              <a:ea typeface="Cambria Math" panose="02040503050406030204" pitchFamily="18" charset="0"/>
                            </a:rPr>
                            <m:t>−1</m:t>
                          </m:r>
                        </m:sup>
                      </m:sSup>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𝑡𝑎𝑛</m:t>
                              </m:r>
                              <m:d>
                                <m:dPr>
                                  <m:begChr m:val="|"/>
                                  <m:endChr m:val="|"/>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𝑙</m:t>
                                          </m:r>
                                        </m:e>
                                        <m:sub>
                                          <m:r>
                                            <a:rPr lang="en-US" i="1">
                                              <a:latin typeface="Cambria Math" panose="02040503050406030204" pitchFamily="18" charset="0"/>
                                              <a:ea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𝑙</m:t>
                                          </m:r>
                                        </m:e>
                                        <m:sub>
                                          <m:r>
                                            <a:rPr lang="en-US" i="1">
                                              <a:latin typeface="Cambria Math" panose="02040503050406030204" pitchFamily="18" charset="0"/>
                                              <a:ea typeface="Cambria Math" panose="02040503050406030204" pitchFamily="18" charset="0"/>
                                            </a:rPr>
                                            <m:t>𝑒</m:t>
                                          </m:r>
                                        </m:sub>
                                      </m:sSub>
                                    </m:e>
                                  </m:d>
                                </m:e>
                              </m:d>
                            </m:num>
                            <m:den>
                              <m:r>
                                <a:rPr lang="en-US" i="1">
                                  <a:latin typeface="Cambria Math" panose="02040503050406030204" pitchFamily="18" charset="0"/>
                                  <a:ea typeface="Cambria Math" panose="02040503050406030204" pitchFamily="18" charset="0"/>
                                </a:rPr>
                                <m:t>𝑠𝑖𝑛</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𝐿</m:t>
                                      </m:r>
                                    </m:e>
                                    <m:sub>
                                      <m:r>
                                        <a:rPr lang="en-US" i="1">
                                          <a:latin typeface="Cambria Math" panose="02040503050406030204" pitchFamily="18" charset="0"/>
                                          <a:ea typeface="Cambria Math" panose="02040503050406030204" pitchFamily="18" charset="0"/>
                                        </a:rPr>
                                        <m:t>𝑒</m:t>
                                      </m:r>
                                    </m:sub>
                                  </m:sSub>
                                </m:e>
                              </m:d>
                            </m:den>
                          </m:f>
                        </m:e>
                      </m:d>
                    </m:oMath>
                  </m:oMathPara>
                </a14:m>
                <a:endParaRPr lang="en-US" b="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𝑡𝑎𝑛</m:t>
                          </m:r>
                        </m:e>
                        <m:sup>
                          <m:r>
                            <a:rPr lang="en-US" i="1">
                              <a:latin typeface="Cambria Math" panose="02040503050406030204" pitchFamily="18" charset="0"/>
                              <a:ea typeface="Cambria Math" panose="02040503050406030204" pitchFamily="18" charset="0"/>
                            </a:rPr>
                            <m:t>−1</m:t>
                          </m:r>
                        </m:sup>
                      </m:sSup>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𝑡𝑎𝑛</m:t>
                              </m:r>
                              <m:d>
                                <m:dPr>
                                  <m:begChr m:val="|"/>
                                  <m:endChr m:val="|"/>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66.0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d>
                                </m:e>
                              </m:d>
                            </m:num>
                            <m:den>
                              <m:r>
                                <a:rPr lang="en-US" i="1">
                                  <a:latin typeface="Cambria Math" panose="02040503050406030204" pitchFamily="18" charset="0"/>
                                  <a:ea typeface="Cambria Math" panose="02040503050406030204" pitchFamily="18" charset="0"/>
                                </a:rPr>
                                <m:t>𝑠𝑖𝑛</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52.0</m:t>
                                  </m:r>
                                </m:e>
                              </m:d>
                            </m:den>
                          </m:f>
                        </m:e>
                      </m:d>
                    </m:oMath>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70.667</m:t>
                          </m:r>
                        </m:e>
                        <m:sup>
                          <m:r>
                            <a:rPr lang="en-US" b="0" i="1" smtClean="0">
                              <a:latin typeface="Cambria Math" panose="02040503050406030204" pitchFamily="18" charset="0"/>
                              <a:ea typeface="Cambria Math" panose="02040503050406030204" pitchFamily="18" charset="0"/>
                            </a:rPr>
                            <m:t>0</m:t>
                          </m:r>
                        </m:sup>
                      </m:sSup>
                    </m:oMath>
                  </m:oMathPara>
                </a14:m>
                <a:endParaRPr lang="en-US" b="1"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793" t="-180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124200" y="5105400"/>
            <a:ext cx="2514600" cy="6096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5538" name="Title 1"/>
          <p:cNvSpPr>
            <a:spLocks noGrp="1"/>
          </p:cNvSpPr>
          <p:nvPr>
            <p:ph type="title"/>
          </p:nvPr>
        </p:nvSpPr>
        <p:spPr/>
        <p:txBody>
          <a:bodyPr/>
          <a:lstStyle/>
          <a:p>
            <a:r>
              <a:rPr lang="en-US" smtClean="0"/>
              <a:t>Example (Contd.)</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b="1" dirty="0" smtClean="0"/>
                  <a:t>Step 4:</a:t>
                </a:r>
                <a:r>
                  <a:rPr lang="en-US" dirty="0" smtClean="0"/>
                  <a:t> Find the azimuth angle</a:t>
                </a:r>
              </a:p>
              <a:p>
                <a:pPr marL="0" indent="0" algn="just">
                  <a:buNone/>
                </a:pPr>
                <a:r>
                  <a:rPr lang="en-US" dirty="0" smtClean="0"/>
                  <a:t>The earth station is in the northern Hemisphere and the satellite is to the southeast of the earth station. </a:t>
                </a:r>
              </a:p>
              <a:p>
                <a:pPr marL="0" indent="0" algn="jus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𝑧</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180−</m:t>
                      </m:r>
                      <m:r>
                        <a:rPr lang="en-US" b="0" i="1" smtClean="0">
                          <a:latin typeface="Cambria Math" panose="02040503050406030204" pitchFamily="18" charset="0"/>
                          <a:ea typeface="Cambria Math" panose="02040503050406030204" pitchFamily="18" charset="0"/>
                        </a:rPr>
                        <m:t>𝛼</m:t>
                      </m:r>
                    </m:oMath>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𝑧</m:t>
                          </m:r>
                        </m:sub>
                      </m:sSub>
                      <m:r>
                        <a:rPr lang="en-US" b="0" i="1" smtClean="0">
                          <a:latin typeface="Cambria Math" panose="02040503050406030204" pitchFamily="18" charset="0"/>
                          <a:ea typeface="Cambria Math" panose="02040503050406030204" pitchFamily="18" charset="0"/>
                        </a:rPr>
                        <m:t>=180−70.667</m:t>
                      </m:r>
                    </m:oMath>
                  </m:oMathPara>
                </a14:m>
                <a:r>
                  <a:rPr lang="en-US" b="0" dirty="0" smtClean="0">
                    <a:ea typeface="Cambria Math" panose="02040503050406030204" pitchFamily="18" charset="0"/>
                  </a:rPr>
                  <a:t/>
                </a:r>
                <a:br>
                  <a:rPr lang="en-US" b="0" dirty="0" smtClean="0">
                    <a:ea typeface="Cambria Math" panose="02040503050406030204" pitchFamily="18" charset="0"/>
                  </a:rPr>
                </a:br>
                <a:r>
                  <a:rPr lang="en-US" b="0" dirty="0" smtClean="0">
                    <a:ea typeface="Cambria Math" panose="02040503050406030204" pitchFamily="18" charset="0"/>
                  </a:rPr>
                  <a:t>                       </a:t>
                </a:r>
                <a14:m>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𝑨</m:t>
                        </m:r>
                      </m:e>
                      <m:sub>
                        <m:r>
                          <a:rPr lang="en-US" b="1" i="1" smtClean="0">
                            <a:latin typeface="Cambria Math" panose="02040503050406030204" pitchFamily="18" charset="0"/>
                            <a:ea typeface="Cambria Math" panose="02040503050406030204" pitchFamily="18" charset="0"/>
                          </a:rPr>
                          <m:t>𝒛</m:t>
                        </m:r>
                      </m:sub>
                    </m:sSub>
                    <m:r>
                      <a:rPr lang="en-US" b="1" i="1" smtClean="0">
                        <a:latin typeface="Cambria Math" panose="02040503050406030204" pitchFamily="18" charset="0"/>
                        <a:ea typeface="Cambria Math" panose="02040503050406030204" pitchFamily="18" charset="0"/>
                      </a:rPr>
                      <m:t>=</m:t>
                    </m:r>
                    <m:sSup>
                      <m:sSupPr>
                        <m:ctrlPr>
                          <a:rPr lang="en-US" b="1" i="1" smtClean="0">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𝟏𝟎𝟗</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𝟑𝟑𝟑</m:t>
                        </m:r>
                      </m:e>
                      <m:sup>
                        <m:r>
                          <a:rPr lang="en-US" b="1" i="1" smtClean="0">
                            <a:latin typeface="Cambria Math" panose="02040503050406030204" pitchFamily="18" charset="0"/>
                            <a:ea typeface="Cambria Math" panose="02040503050406030204" pitchFamily="18" charset="0"/>
                          </a:rPr>
                          <m:t>𝟎</m:t>
                        </m:r>
                      </m:sup>
                    </m:sSup>
                  </m:oMath>
                </a14:m>
                <a:r>
                  <a:rPr lang="en-US" dirty="0" smtClean="0"/>
                  <a:t>(clockwise from true north)</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1665" t="-1803" r="-1665" b="-3607"/>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Orbital Perturbation</a:t>
            </a:r>
            <a:endParaRPr lang="en-US" dirty="0"/>
          </a:p>
        </p:txBody>
      </p:sp>
      <p:sp>
        <p:nvSpPr>
          <p:cNvPr id="3" name="Content Placeholder 2"/>
          <p:cNvSpPr>
            <a:spLocks noGrp="1"/>
          </p:cNvSpPr>
          <p:nvPr>
            <p:ph idx="1"/>
          </p:nvPr>
        </p:nvSpPr>
        <p:spPr>
          <a:xfrm>
            <a:off x="838200" y="2362200"/>
            <a:ext cx="7693025" cy="4495800"/>
          </a:xfrm>
        </p:spPr>
        <p:txBody>
          <a:bodyPr/>
          <a:lstStyle/>
          <a:p>
            <a:pPr algn="just"/>
            <a:r>
              <a:rPr lang="en-US" dirty="0"/>
              <a:t>The </a:t>
            </a:r>
            <a:r>
              <a:rPr lang="en-US" dirty="0" err="1"/>
              <a:t>keplerian</a:t>
            </a:r>
            <a:r>
              <a:rPr lang="en-US" dirty="0"/>
              <a:t> orbit </a:t>
            </a:r>
            <a:r>
              <a:rPr lang="en-US" dirty="0" smtClean="0"/>
              <a:t>described by </a:t>
            </a:r>
            <a:r>
              <a:rPr lang="en-US" dirty="0" err="1" smtClean="0"/>
              <a:t>Kepler</a:t>
            </a:r>
            <a:r>
              <a:rPr lang="en-US" dirty="0" smtClean="0"/>
              <a:t> is ideal as it </a:t>
            </a:r>
            <a:r>
              <a:rPr lang="en-US" dirty="0"/>
              <a:t>assumes that the earth is a uniform spherical mass and that the only force </a:t>
            </a:r>
            <a:r>
              <a:rPr lang="en-US" dirty="0" smtClean="0"/>
              <a:t>acting is </a:t>
            </a:r>
            <a:r>
              <a:rPr lang="en-US" dirty="0"/>
              <a:t>the centrifugal force resulting from satellite motion balancing </a:t>
            </a:r>
            <a:r>
              <a:rPr lang="en-US" dirty="0" smtClean="0"/>
              <a:t>the gravitational </a:t>
            </a:r>
            <a:r>
              <a:rPr lang="en-US" dirty="0"/>
              <a:t>pull of the earth</a:t>
            </a:r>
            <a:r>
              <a:rPr lang="en-US" dirty="0" smtClean="0"/>
              <a:t>.</a:t>
            </a:r>
          </a:p>
          <a:p>
            <a:pPr algn="just"/>
            <a:r>
              <a:rPr lang="en-US" dirty="0"/>
              <a:t>In practice, other forces which can be significant are the gravitational forces of the sun and the moon and atmospheric drag. </a:t>
            </a:r>
          </a:p>
        </p:txBody>
      </p:sp>
    </p:spTree>
    <p:extLst>
      <p:ext uri="{BB962C8B-B14F-4D97-AF65-F5344CB8AC3E}">
        <p14:creationId xmlns:p14="http://schemas.microsoft.com/office/powerpoint/2010/main" val="38722894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Orbital Perturbation</a:t>
            </a:r>
          </a:p>
        </p:txBody>
      </p:sp>
      <p:sp>
        <p:nvSpPr>
          <p:cNvPr id="3" name="Content Placeholder 2"/>
          <p:cNvSpPr>
            <a:spLocks noGrp="1"/>
          </p:cNvSpPr>
          <p:nvPr>
            <p:ph idx="1"/>
          </p:nvPr>
        </p:nvSpPr>
        <p:spPr/>
        <p:txBody>
          <a:bodyPr/>
          <a:lstStyle/>
          <a:p>
            <a:pPr algn="just"/>
            <a:r>
              <a:rPr lang="en-US" dirty="0"/>
              <a:t>The gravitational pulls of sun and moon have </a:t>
            </a:r>
            <a:r>
              <a:rPr lang="en-US" dirty="0" smtClean="0"/>
              <a:t>negligible effect </a:t>
            </a:r>
            <a:r>
              <a:rPr lang="en-US" dirty="0"/>
              <a:t>on low-orbiting satellites, but they do affect satellites in the geostationary </a:t>
            </a:r>
            <a:r>
              <a:rPr lang="en-US" dirty="0" smtClean="0"/>
              <a:t>orbit.</a:t>
            </a:r>
          </a:p>
          <a:p>
            <a:pPr algn="just"/>
            <a:r>
              <a:rPr lang="en-US" dirty="0"/>
              <a:t>Atmospheric drag, on the </a:t>
            </a:r>
            <a:r>
              <a:rPr lang="en-US" dirty="0" smtClean="0"/>
              <a:t>other hand</a:t>
            </a:r>
            <a:r>
              <a:rPr lang="en-US" dirty="0"/>
              <a:t>, has negligible effect on geostationary satellites but does affect </a:t>
            </a:r>
            <a:r>
              <a:rPr lang="en-US" dirty="0" smtClean="0"/>
              <a:t>low orbiting </a:t>
            </a:r>
            <a:r>
              <a:rPr lang="en-US" dirty="0"/>
              <a:t>earth satellites below about 1000 km.</a:t>
            </a:r>
          </a:p>
          <a:p>
            <a:endParaRPr lang="en-US" dirty="0"/>
          </a:p>
        </p:txBody>
      </p:sp>
    </p:spTree>
    <p:extLst>
      <p:ext uri="{BB962C8B-B14F-4D97-AF65-F5344CB8AC3E}">
        <p14:creationId xmlns:p14="http://schemas.microsoft.com/office/powerpoint/2010/main" val="8101668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of </a:t>
            </a:r>
            <a:r>
              <a:rPr lang="en-US" dirty="0" err="1" smtClean="0"/>
              <a:t>nonspherical</a:t>
            </a:r>
            <a:r>
              <a:rPr lang="en-US" dirty="0" smtClean="0"/>
              <a:t> earth</a:t>
            </a:r>
            <a:endParaRPr lang="en-US" dirty="0"/>
          </a:p>
        </p:txBody>
      </p:sp>
      <p:sp>
        <p:nvSpPr>
          <p:cNvPr id="3" name="Content Placeholder 2"/>
          <p:cNvSpPr>
            <a:spLocks noGrp="1"/>
          </p:cNvSpPr>
          <p:nvPr>
            <p:ph idx="1"/>
          </p:nvPr>
        </p:nvSpPr>
        <p:spPr>
          <a:xfrm>
            <a:off x="838200" y="2362200"/>
            <a:ext cx="7693025" cy="4114800"/>
          </a:xfrm>
        </p:spPr>
        <p:txBody>
          <a:bodyPr/>
          <a:lstStyle/>
          <a:p>
            <a:pPr algn="just"/>
            <a:r>
              <a:rPr lang="en-US" dirty="0" smtClean="0"/>
              <a:t>The earth is neither a perfect sphere nor a perfect ellipse. The earth is flattened at the poles, the equatorial diameter is about 20 km more than the average polar diameter.</a:t>
            </a:r>
          </a:p>
          <a:p>
            <a:pPr algn="just"/>
            <a:r>
              <a:rPr lang="en-US" dirty="0" smtClean="0"/>
              <a:t>In addition to these </a:t>
            </a:r>
            <a:r>
              <a:rPr lang="en-US" dirty="0" err="1" smtClean="0"/>
              <a:t>nonregular</a:t>
            </a:r>
            <a:r>
              <a:rPr lang="en-US" dirty="0" smtClean="0"/>
              <a:t> features of the earth, there are regions where the average density of the earth appears to be higher. These are called regions of mass concentration or </a:t>
            </a:r>
            <a:r>
              <a:rPr lang="en-US" i="1" dirty="0" err="1" smtClean="0"/>
              <a:t>Mascons</a:t>
            </a:r>
            <a:r>
              <a:rPr lang="en-US" i="1" dirty="0" smtClean="0"/>
              <a:t>.</a:t>
            </a:r>
            <a:endParaRPr lang="en-US" i="1" dirty="0"/>
          </a:p>
        </p:txBody>
      </p:sp>
    </p:spTree>
    <p:extLst>
      <p:ext uri="{BB962C8B-B14F-4D97-AF65-F5344CB8AC3E}">
        <p14:creationId xmlns:p14="http://schemas.microsoft.com/office/powerpoint/2010/main" val="16945991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Effects of </a:t>
            </a:r>
            <a:r>
              <a:rPr lang="en-US" dirty="0" err="1"/>
              <a:t>nonspherical</a:t>
            </a:r>
            <a:r>
              <a:rPr lang="en-US" dirty="0"/>
              <a:t> earth</a:t>
            </a:r>
          </a:p>
        </p:txBody>
      </p:sp>
      <p:sp>
        <p:nvSpPr>
          <p:cNvPr id="3" name="Content Placeholder 2"/>
          <p:cNvSpPr>
            <a:spLocks noGrp="1"/>
          </p:cNvSpPr>
          <p:nvPr>
            <p:ph idx="1"/>
          </p:nvPr>
        </p:nvSpPr>
        <p:spPr>
          <a:xfrm>
            <a:off x="658091" y="2358044"/>
            <a:ext cx="8485909" cy="4495800"/>
          </a:xfrm>
        </p:spPr>
        <p:txBody>
          <a:bodyPr/>
          <a:lstStyle/>
          <a:p>
            <a:pPr algn="just"/>
            <a:r>
              <a:rPr lang="en-US" dirty="0" smtClean="0"/>
              <a:t>A geostationary satellite is weightless when in orbit. The smallest force on satellite will cause it to accelerate and then drift away from its nominal location.</a:t>
            </a:r>
          </a:p>
          <a:p>
            <a:pPr algn="just"/>
            <a:r>
              <a:rPr lang="en-US" dirty="0" smtClean="0"/>
              <a:t>Due to the position of the </a:t>
            </a:r>
            <a:r>
              <a:rPr lang="en-US" dirty="0" err="1" smtClean="0"/>
              <a:t>Mascons</a:t>
            </a:r>
            <a:r>
              <a:rPr lang="en-US" dirty="0" smtClean="0"/>
              <a:t> and equatorial bulges, there are four equilibrium points in the geostationary orbit: two of them stable and two unstable.</a:t>
            </a:r>
          </a:p>
          <a:p>
            <a:pPr algn="just"/>
            <a:r>
              <a:rPr lang="en-US" dirty="0" smtClean="0"/>
              <a:t>The stable points are analogous to the bottom of a valley, and the unstable points to the top of a hill.</a:t>
            </a:r>
            <a:endParaRPr lang="en-US" dirty="0"/>
          </a:p>
        </p:txBody>
      </p:sp>
    </p:spTree>
    <p:extLst>
      <p:ext uri="{BB962C8B-B14F-4D97-AF65-F5344CB8AC3E}">
        <p14:creationId xmlns:p14="http://schemas.microsoft.com/office/powerpoint/2010/main" val="4089078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sz="4400" smtClean="0"/>
              <a:t>Types of Satellites</a:t>
            </a:r>
          </a:p>
        </p:txBody>
      </p:sp>
      <p:sp>
        <p:nvSpPr>
          <p:cNvPr id="10243" name="Rectangle 3"/>
          <p:cNvSpPr>
            <a:spLocks noGrp="1" noChangeArrowheads="1"/>
          </p:cNvSpPr>
          <p:nvPr>
            <p:ph type="body" idx="1"/>
          </p:nvPr>
        </p:nvSpPr>
        <p:spPr/>
        <p:txBody>
          <a:bodyPr/>
          <a:lstStyle/>
          <a:p>
            <a:pPr eaLnBrk="1" hangingPunct="1"/>
            <a:r>
              <a:rPr lang="en-US" smtClean="0"/>
              <a:t>Satellite Orbits</a:t>
            </a:r>
          </a:p>
          <a:p>
            <a:pPr lvl="1" eaLnBrk="1" hangingPunct="1">
              <a:buFont typeface="Wingdings" panose="05000000000000000000" pitchFamily="2" charset="2"/>
              <a:buChar char="§"/>
            </a:pPr>
            <a:r>
              <a:rPr lang="en-US" smtClean="0"/>
              <a:t>GEO</a:t>
            </a:r>
          </a:p>
          <a:p>
            <a:pPr lvl="1" eaLnBrk="1" hangingPunct="1">
              <a:buFont typeface="Wingdings" panose="05000000000000000000" pitchFamily="2" charset="2"/>
              <a:buChar char="§"/>
            </a:pPr>
            <a:r>
              <a:rPr lang="en-US" smtClean="0"/>
              <a:t>LEO</a:t>
            </a:r>
          </a:p>
          <a:p>
            <a:pPr lvl="1" eaLnBrk="1" hangingPunct="1">
              <a:buFont typeface="Wingdings" panose="05000000000000000000" pitchFamily="2" charset="2"/>
              <a:buChar char="§"/>
            </a:pPr>
            <a:r>
              <a:rPr lang="en-US" smtClean="0"/>
              <a:t>MEO</a:t>
            </a:r>
          </a:p>
          <a:p>
            <a:pPr eaLnBrk="1" hangingPunct="1"/>
            <a:r>
              <a:rPr lang="en-US" smtClean="0"/>
              <a:t>Frequency Bands</a:t>
            </a:r>
          </a:p>
          <a:p>
            <a:pPr eaLnBrk="1" hangingPunct="1"/>
            <a:endParaRPr lang="en-US" smtClean="0"/>
          </a:p>
        </p:txBody>
      </p:sp>
      <p:pic>
        <p:nvPicPr>
          <p:cNvPr id="10244" name="Picture 4" descr="Geostationary__guil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514600"/>
            <a:ext cx="4300538"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Effects of </a:t>
            </a:r>
            <a:r>
              <a:rPr lang="en-US" dirty="0" err="1"/>
              <a:t>nonspherical</a:t>
            </a:r>
            <a:r>
              <a:rPr lang="en-US" dirty="0"/>
              <a:t> earth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smtClean="0"/>
                  <a:t>The satellite at an unstable orbital location is at the top of a gravity hill. Given a small force, it will drift down the gravity slope into the gravity valley and finally stay there, at the stable position.</a:t>
                </a:r>
              </a:p>
              <a:p>
                <a:pPr algn="just"/>
                <a:r>
                  <a:rPr lang="en-US" dirty="0" smtClean="0"/>
                  <a:t>The stable points are at about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75</m:t>
                        </m:r>
                      </m:e>
                      <m:sup>
                        <m:r>
                          <a:rPr lang="en-US" b="0" i="1" smtClean="0">
                            <a:latin typeface="Cambria Math" panose="02040503050406030204" pitchFamily="18" charset="0"/>
                          </a:rPr>
                          <m:t>0</m:t>
                        </m:r>
                      </m:sup>
                    </m:sSup>
                  </m:oMath>
                </a14:m>
                <a:r>
                  <a:rPr lang="en-US" dirty="0" smtClean="0"/>
                  <a:t> E and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252</m:t>
                        </m:r>
                      </m:e>
                      <m:sup>
                        <m:r>
                          <a:rPr lang="en-US" i="1">
                            <a:latin typeface="Cambria Math" panose="02040503050406030204" pitchFamily="18" charset="0"/>
                          </a:rPr>
                          <m:t>0</m:t>
                        </m:r>
                      </m:sup>
                    </m:sSup>
                  </m:oMath>
                </a14:m>
                <a:r>
                  <a:rPr lang="en-US" dirty="0" smtClean="0"/>
                  <a:t> E and the unstable points are at around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162</m:t>
                        </m:r>
                      </m:e>
                      <m:sup>
                        <m:r>
                          <a:rPr lang="en-US" i="1">
                            <a:latin typeface="Cambria Math" panose="02040503050406030204" pitchFamily="18" charset="0"/>
                          </a:rPr>
                          <m:t>0</m:t>
                        </m:r>
                      </m:sup>
                    </m:sSup>
                  </m:oMath>
                </a14:m>
                <a:r>
                  <a:rPr lang="en-US" dirty="0" smtClean="0"/>
                  <a:t> E and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348</m:t>
                        </m:r>
                      </m:e>
                      <m:sup>
                        <m:r>
                          <a:rPr lang="en-US" i="1">
                            <a:latin typeface="Cambria Math" panose="02040503050406030204" pitchFamily="18" charset="0"/>
                          </a:rPr>
                          <m:t>0</m:t>
                        </m:r>
                      </m:sup>
                    </m:sSup>
                  </m:oMath>
                </a14:m>
                <a:r>
                  <a:rPr lang="en-US" dirty="0" smtClean="0"/>
                  <a:t> 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93" t="-1803" r="-1665" b="-984"/>
                </a:stretch>
              </a:blipFill>
            </p:spPr>
            <p:txBody>
              <a:bodyPr/>
              <a:lstStyle/>
              <a:p>
                <a:r>
                  <a:rPr lang="en-US">
                    <a:noFill/>
                  </a:rPr>
                  <a:t> </a:t>
                </a:r>
              </a:p>
            </p:txBody>
          </p:sp>
        </mc:Fallback>
      </mc:AlternateContent>
    </p:spTree>
    <p:extLst>
      <p:ext uri="{BB962C8B-B14F-4D97-AF65-F5344CB8AC3E}">
        <p14:creationId xmlns:p14="http://schemas.microsoft.com/office/powerpoint/2010/main" val="11385696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of Sun and the Moon</a:t>
            </a:r>
            <a:endParaRPr lang="en-US" dirty="0"/>
          </a:p>
        </p:txBody>
      </p:sp>
      <p:pic>
        <p:nvPicPr>
          <p:cNvPr id="4" name="Content Placeholder 3"/>
          <p:cNvPicPr>
            <a:picLocks noGrp="1" noChangeAspect="1"/>
          </p:cNvPicPr>
          <p:nvPr>
            <p:ph idx="1"/>
          </p:nvPr>
        </p:nvPicPr>
        <p:blipFill>
          <a:blip r:embed="rId2"/>
          <a:stretch>
            <a:fillRect/>
          </a:stretch>
        </p:blipFill>
        <p:spPr>
          <a:xfrm>
            <a:off x="1237814" y="2286000"/>
            <a:ext cx="6973172" cy="4114800"/>
          </a:xfrm>
          <a:prstGeom prst="rect">
            <a:avLst/>
          </a:prstGeom>
        </p:spPr>
      </p:pic>
    </p:spTree>
    <p:extLst>
      <p:ext uri="{BB962C8B-B14F-4D97-AF65-F5344CB8AC3E}">
        <p14:creationId xmlns:p14="http://schemas.microsoft.com/office/powerpoint/2010/main" val="13269893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Effects of Sun and the Moon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362200"/>
                <a:ext cx="7693025" cy="4343400"/>
              </a:xfrm>
            </p:spPr>
            <p:txBody>
              <a:bodyPr/>
              <a:lstStyle/>
              <a:p>
                <a:pPr algn="just"/>
                <a:r>
                  <a:rPr lang="en-US" dirty="0" smtClean="0"/>
                  <a:t>The plane of the earth’s orbit around the sun (ecliptic) is at an inclination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7</m:t>
                        </m:r>
                        <m:r>
                          <a:rPr lang="en-US" b="0" i="1" smtClean="0">
                            <a:latin typeface="Cambria Math" panose="02040503050406030204" pitchFamily="18" charset="0"/>
                          </a:rPr>
                          <m:t>.3</m:t>
                        </m:r>
                      </m:e>
                      <m:sup>
                        <m:r>
                          <a:rPr lang="en-US" i="1">
                            <a:latin typeface="Cambria Math" panose="02040503050406030204" pitchFamily="18" charset="0"/>
                          </a:rPr>
                          <m:t>0</m:t>
                        </m:r>
                      </m:sup>
                    </m:sSup>
                  </m:oMath>
                </a14:m>
                <a:r>
                  <a:rPr lang="en-US" dirty="0" smtClean="0"/>
                  <a:t> to the equatorial plane of the sun. the earth is tilted about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23</m:t>
                        </m:r>
                      </m:e>
                      <m:sup>
                        <m:r>
                          <a:rPr lang="en-US" i="1">
                            <a:latin typeface="Cambria Math" panose="02040503050406030204" pitchFamily="18" charset="0"/>
                          </a:rPr>
                          <m:t>0</m:t>
                        </m:r>
                      </m:sup>
                    </m:sSup>
                  </m:oMath>
                </a14:m>
                <a:r>
                  <a:rPr lang="en-US" dirty="0" smtClean="0"/>
                  <a:t> away from the normal to the ecliptic. The moon circles the earth with an inclination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5</m:t>
                        </m:r>
                      </m:e>
                      <m:sup>
                        <m:r>
                          <a:rPr lang="en-US" i="1">
                            <a:latin typeface="Cambria Math" panose="02040503050406030204" pitchFamily="18" charset="0"/>
                          </a:rPr>
                          <m:t>0</m:t>
                        </m:r>
                      </m:sup>
                    </m:sSup>
                  </m:oMath>
                </a14:m>
                <a:r>
                  <a:rPr lang="en-US" dirty="0" smtClean="0"/>
                  <a:t> to the equatorial plane of the earth.</a:t>
                </a:r>
              </a:p>
              <a:p>
                <a:pPr algn="just"/>
                <a:r>
                  <a:rPr lang="en-US" dirty="0" smtClean="0"/>
                  <a:t>As the various planes are different, a satellite in orbit around the earth will be subjected to a variety of out-of-plane forces.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362200"/>
                <a:ext cx="7693025" cy="4343400"/>
              </a:xfrm>
              <a:blipFill rotWithShape="0">
                <a:blip r:embed="rId2"/>
                <a:stretch>
                  <a:fillRect l="-793" t="-1545" r="-1665" b="-6180"/>
                </a:stretch>
              </a:blipFill>
            </p:spPr>
            <p:txBody>
              <a:bodyPr/>
              <a:lstStyle/>
              <a:p>
                <a:r>
                  <a:rPr lang="en-US">
                    <a:noFill/>
                  </a:rPr>
                  <a:t> </a:t>
                </a:r>
              </a:p>
            </p:txBody>
          </p:sp>
        </mc:Fallback>
      </mc:AlternateContent>
    </p:spTree>
    <p:extLst>
      <p:ext uri="{BB962C8B-B14F-4D97-AF65-F5344CB8AC3E}">
        <p14:creationId xmlns:p14="http://schemas.microsoft.com/office/powerpoint/2010/main" val="41260513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Effects of Sun and the Moon</a:t>
            </a:r>
          </a:p>
        </p:txBody>
      </p:sp>
      <p:sp>
        <p:nvSpPr>
          <p:cNvPr id="3" name="Content Placeholder 2"/>
          <p:cNvSpPr>
            <a:spLocks noGrp="1"/>
          </p:cNvSpPr>
          <p:nvPr>
            <p:ph idx="1"/>
          </p:nvPr>
        </p:nvSpPr>
        <p:spPr/>
        <p:txBody>
          <a:bodyPr/>
          <a:lstStyle/>
          <a:p>
            <a:pPr algn="just"/>
            <a:r>
              <a:rPr lang="en-US" dirty="0" smtClean="0"/>
              <a:t>Therefore there will be a net acceleration force that is not in the plane of the satellite’s orbit, and this will tend to try to change the inclination of the satellite’s orbit from its initial inclination.</a:t>
            </a:r>
          </a:p>
          <a:p>
            <a:pPr algn="just"/>
            <a:r>
              <a:rPr lang="en-US" dirty="0" smtClean="0"/>
              <a:t>The mass of the sun is significantly larger than that of the moon but the moon is considerably closer to the earth than the sun.</a:t>
            </a:r>
            <a:endParaRPr lang="en-US" dirty="0"/>
          </a:p>
        </p:txBody>
      </p:sp>
    </p:spTree>
    <p:extLst>
      <p:ext uri="{BB962C8B-B14F-4D97-AF65-F5344CB8AC3E}">
        <p14:creationId xmlns:p14="http://schemas.microsoft.com/office/powerpoint/2010/main" val="24847394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Effects of Sun and the Moon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317910"/>
              </p:ext>
            </p:extLst>
          </p:nvPr>
        </p:nvGraphicFramePr>
        <p:xfrm>
          <a:off x="838200" y="2362200"/>
          <a:ext cx="8001000" cy="1483360"/>
        </p:xfrm>
        <a:graphic>
          <a:graphicData uri="http://schemas.openxmlformats.org/drawingml/2006/table">
            <a:tbl>
              <a:tblPr firstRow="1" bandRow="1">
                <a:tableStyleId>{5C22544A-7EE6-4342-B048-85BDC9FD1C3A}</a:tableStyleId>
              </a:tblPr>
              <a:tblGrid>
                <a:gridCol w="838200"/>
                <a:gridCol w="1524000"/>
                <a:gridCol w="1600200"/>
                <a:gridCol w="2133600"/>
                <a:gridCol w="1905000"/>
              </a:tblGrid>
              <a:tr h="370840">
                <a:tc>
                  <a:txBody>
                    <a:bodyPr/>
                    <a:lstStyle/>
                    <a:p>
                      <a:pPr algn="l"/>
                      <a:endParaRPr lang="en-US" dirty="0"/>
                    </a:p>
                  </a:txBody>
                  <a:tcPr/>
                </a:tc>
                <a:tc>
                  <a:txBody>
                    <a:bodyPr/>
                    <a:lstStyle/>
                    <a:p>
                      <a:pPr algn="l"/>
                      <a:r>
                        <a:rPr lang="en-US" b="1" dirty="0" smtClean="0"/>
                        <a:t>Mean</a:t>
                      </a:r>
                      <a:r>
                        <a:rPr lang="en-US" b="1" baseline="0" dirty="0" smtClean="0"/>
                        <a:t> radius</a:t>
                      </a:r>
                      <a:endParaRPr lang="en-US" b="1" dirty="0"/>
                    </a:p>
                  </a:txBody>
                  <a:tcPr/>
                </a:tc>
                <a:tc>
                  <a:txBody>
                    <a:bodyPr/>
                    <a:lstStyle/>
                    <a:p>
                      <a:pPr algn="l"/>
                      <a:r>
                        <a:rPr lang="en-US" b="1" dirty="0" smtClean="0"/>
                        <a:t>Mass</a:t>
                      </a:r>
                      <a:endParaRPr lang="en-US" b="1" dirty="0"/>
                    </a:p>
                  </a:txBody>
                  <a:tcPr/>
                </a:tc>
                <a:tc>
                  <a:txBody>
                    <a:bodyPr/>
                    <a:lstStyle/>
                    <a:p>
                      <a:pPr algn="l"/>
                      <a:r>
                        <a:rPr lang="en-US" b="1" dirty="0" smtClean="0"/>
                        <a:t>Mean orbit radius</a:t>
                      </a:r>
                      <a:endParaRPr lang="en-US" b="1" dirty="0"/>
                    </a:p>
                  </a:txBody>
                  <a:tcPr/>
                </a:tc>
                <a:tc>
                  <a:txBody>
                    <a:bodyPr/>
                    <a:lstStyle/>
                    <a:p>
                      <a:pPr algn="l"/>
                      <a:r>
                        <a:rPr lang="en-US" b="1" dirty="0" smtClean="0"/>
                        <a:t>Spin period</a:t>
                      </a:r>
                      <a:endParaRPr lang="en-US" b="1" dirty="0"/>
                    </a:p>
                  </a:txBody>
                  <a:tcPr/>
                </a:tc>
              </a:tr>
              <a:tr h="370840">
                <a:tc>
                  <a:txBody>
                    <a:bodyPr/>
                    <a:lstStyle/>
                    <a:p>
                      <a:pPr algn="l"/>
                      <a:r>
                        <a:rPr lang="en-US" b="1" dirty="0" smtClean="0"/>
                        <a:t>Sun</a:t>
                      </a:r>
                      <a:endParaRPr lang="en-US" b="1" dirty="0"/>
                    </a:p>
                  </a:txBody>
                  <a:tcPr anchor="ctr"/>
                </a:tc>
                <a:tc>
                  <a:txBody>
                    <a:bodyPr/>
                    <a:lstStyle/>
                    <a:p>
                      <a:pPr algn="l"/>
                      <a:r>
                        <a:rPr lang="en-US" dirty="0" smtClean="0"/>
                        <a:t>696,000 km</a:t>
                      </a:r>
                      <a:endParaRPr lang="en-US" dirty="0"/>
                    </a:p>
                  </a:txBody>
                  <a:tcPr anchor="ctr"/>
                </a:tc>
                <a:tc>
                  <a:txBody>
                    <a:bodyPr/>
                    <a:lstStyle/>
                    <a:p>
                      <a:pPr algn="l"/>
                      <a:r>
                        <a:rPr lang="en-US" dirty="0" smtClean="0"/>
                        <a:t>333,432 units</a:t>
                      </a:r>
                      <a:endParaRPr lang="en-US" dirty="0"/>
                    </a:p>
                  </a:txBody>
                  <a:tcPr anchor="ctr"/>
                </a:tc>
                <a:tc>
                  <a:txBody>
                    <a:bodyPr/>
                    <a:lstStyle/>
                    <a:p>
                      <a:pPr algn="l"/>
                      <a:r>
                        <a:rPr lang="en-US" dirty="0" smtClean="0"/>
                        <a:t>30,000 light years</a:t>
                      </a:r>
                      <a:endParaRPr lang="en-US" dirty="0"/>
                    </a:p>
                  </a:txBody>
                  <a:tcPr anchor="ctr"/>
                </a:tc>
                <a:tc>
                  <a:txBody>
                    <a:bodyPr/>
                    <a:lstStyle/>
                    <a:p>
                      <a:pPr algn="l"/>
                      <a:r>
                        <a:rPr lang="en-US" dirty="0" smtClean="0"/>
                        <a:t>25.04 earth days</a:t>
                      </a:r>
                      <a:endParaRPr lang="en-US" dirty="0"/>
                    </a:p>
                  </a:txBody>
                  <a:tcPr anchor="ctr"/>
                </a:tc>
              </a:tr>
              <a:tr h="370840">
                <a:tc>
                  <a:txBody>
                    <a:bodyPr/>
                    <a:lstStyle/>
                    <a:p>
                      <a:pPr algn="l"/>
                      <a:r>
                        <a:rPr lang="en-US" b="1" dirty="0" smtClean="0"/>
                        <a:t>Moon</a:t>
                      </a:r>
                      <a:endParaRPr lang="en-US" b="1" dirty="0"/>
                    </a:p>
                  </a:txBody>
                  <a:tcPr anchor="ctr"/>
                </a:tc>
                <a:tc>
                  <a:txBody>
                    <a:bodyPr/>
                    <a:lstStyle/>
                    <a:p>
                      <a:pPr algn="l"/>
                      <a:r>
                        <a:rPr lang="en-US" dirty="0" smtClean="0"/>
                        <a:t>3,476 km</a:t>
                      </a:r>
                      <a:endParaRPr lang="en-US" dirty="0"/>
                    </a:p>
                  </a:txBody>
                  <a:tcPr anchor="ctr"/>
                </a:tc>
                <a:tc>
                  <a:txBody>
                    <a:bodyPr/>
                    <a:lstStyle/>
                    <a:p>
                      <a:pPr algn="l"/>
                      <a:r>
                        <a:rPr lang="en-US" dirty="0" smtClean="0"/>
                        <a:t>0.012 units</a:t>
                      </a:r>
                      <a:endParaRPr lang="en-US" dirty="0"/>
                    </a:p>
                  </a:txBody>
                  <a:tcPr anchor="ctr"/>
                </a:tc>
                <a:tc>
                  <a:txBody>
                    <a:bodyPr/>
                    <a:lstStyle/>
                    <a:p>
                      <a:pPr algn="l"/>
                      <a:r>
                        <a:rPr lang="en-US" dirty="0" smtClean="0"/>
                        <a:t>384,500 km</a:t>
                      </a:r>
                      <a:endParaRPr lang="en-US" dirty="0"/>
                    </a:p>
                  </a:txBody>
                  <a:tcPr anchor="ctr"/>
                </a:tc>
                <a:tc>
                  <a:txBody>
                    <a:bodyPr/>
                    <a:lstStyle/>
                    <a:p>
                      <a:pPr algn="l"/>
                      <a:r>
                        <a:rPr lang="en-US" dirty="0" smtClean="0"/>
                        <a:t>27.3 earth days</a:t>
                      </a:r>
                      <a:endParaRPr lang="en-US" dirty="0"/>
                    </a:p>
                  </a:txBody>
                  <a:tcPr anchor="ctr"/>
                </a:tc>
              </a:tr>
              <a:tr h="370840">
                <a:tc>
                  <a:txBody>
                    <a:bodyPr/>
                    <a:lstStyle/>
                    <a:p>
                      <a:pPr algn="l"/>
                      <a:r>
                        <a:rPr lang="en-US" b="1" dirty="0" smtClean="0"/>
                        <a:t>Earth</a:t>
                      </a:r>
                      <a:endParaRPr lang="en-US" b="1" dirty="0"/>
                    </a:p>
                  </a:txBody>
                  <a:tcPr anchor="ctr"/>
                </a:tc>
                <a:tc>
                  <a:txBody>
                    <a:bodyPr/>
                    <a:lstStyle/>
                    <a:p>
                      <a:pPr algn="l"/>
                      <a:r>
                        <a:rPr lang="en-US" dirty="0" smtClean="0"/>
                        <a:t>6,378.14 km</a:t>
                      </a:r>
                      <a:endParaRPr lang="en-US" dirty="0"/>
                    </a:p>
                  </a:txBody>
                  <a:tcPr anchor="ctr"/>
                </a:tc>
                <a:tc>
                  <a:txBody>
                    <a:bodyPr/>
                    <a:lstStyle/>
                    <a:p>
                      <a:pPr algn="l"/>
                      <a:r>
                        <a:rPr lang="en-US" dirty="0" smtClean="0"/>
                        <a:t>1.0 units</a:t>
                      </a:r>
                      <a:endParaRPr lang="en-US" dirty="0"/>
                    </a:p>
                  </a:txBody>
                  <a:tcPr anchor="ctr"/>
                </a:tc>
                <a:tc>
                  <a:txBody>
                    <a:bodyPr/>
                    <a:lstStyle/>
                    <a:p>
                      <a:pPr algn="l"/>
                      <a:r>
                        <a:rPr lang="en-US" dirty="0" smtClean="0"/>
                        <a:t>149,597,870</a:t>
                      </a:r>
                      <a:r>
                        <a:rPr lang="en-US" baseline="0" dirty="0" smtClean="0"/>
                        <a:t> km</a:t>
                      </a:r>
                      <a:endParaRPr lang="en-US" dirty="0"/>
                    </a:p>
                  </a:txBody>
                  <a:tcPr anchor="ctr"/>
                </a:tc>
                <a:tc>
                  <a:txBody>
                    <a:bodyPr/>
                    <a:lstStyle/>
                    <a:p>
                      <a:pPr algn="l"/>
                      <a:r>
                        <a:rPr lang="en-US" dirty="0" smtClean="0"/>
                        <a:t>1 earth day</a:t>
                      </a:r>
                      <a:endParaRPr lang="en-US" dirty="0"/>
                    </a:p>
                  </a:txBody>
                  <a:tcPr anchor="ctr"/>
                </a:tc>
              </a:tr>
            </a:tbl>
          </a:graphicData>
        </a:graphic>
      </p:graphicFrame>
      <p:sp>
        <p:nvSpPr>
          <p:cNvPr id="5" name="TextBox 4"/>
          <p:cNvSpPr txBox="1"/>
          <p:nvPr/>
        </p:nvSpPr>
        <p:spPr>
          <a:xfrm>
            <a:off x="1104900" y="4114800"/>
            <a:ext cx="7239000" cy="1815882"/>
          </a:xfrm>
          <a:prstGeom prst="rect">
            <a:avLst/>
          </a:prstGeom>
          <a:noFill/>
        </p:spPr>
        <p:txBody>
          <a:bodyPr wrap="square" rtlCol="0">
            <a:spAutoFit/>
          </a:bodyPr>
          <a:lstStyle/>
          <a:p>
            <a:pPr algn="just"/>
            <a:r>
              <a:rPr lang="en-US" sz="2800" dirty="0">
                <a:latin typeface="+mn-lt"/>
              </a:rPr>
              <a:t>The orbit radius refers to the center of the home galaxy (Milky Way) for the sun, center of earth for the moon, and center of the sum for the earth respectively</a:t>
            </a:r>
          </a:p>
        </p:txBody>
      </p:sp>
    </p:spTree>
    <p:extLst>
      <p:ext uri="{BB962C8B-B14F-4D97-AF65-F5344CB8AC3E}">
        <p14:creationId xmlns:p14="http://schemas.microsoft.com/office/powerpoint/2010/main" val="2883499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Effects of Sun and the Moon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362200"/>
                <a:ext cx="7693025" cy="4343400"/>
              </a:xfrm>
            </p:spPr>
            <p:txBody>
              <a:bodyPr/>
              <a:lstStyle/>
              <a:p>
                <a:pPr algn="just"/>
                <a:r>
                  <a:rPr lang="en-US" dirty="0" smtClean="0"/>
                  <a:t>For this reason, the acceleration force induced by the moon on a geostationary satellite is about twice as large as that of </a:t>
                </a:r>
                <a:r>
                  <a:rPr lang="en-US" smtClean="0"/>
                  <a:t>the sun</a:t>
                </a:r>
                <a:r>
                  <a:rPr lang="en-US" dirty="0" smtClean="0"/>
                  <a:t>.</a:t>
                </a:r>
              </a:p>
              <a:p>
                <a:pPr algn="just"/>
                <a:r>
                  <a:rPr lang="en-US" dirty="0" smtClean="0"/>
                  <a:t>The net effect of the acceleration forces induced by the moon and the sun on a geostationary satellite is to change the plane of the orbit at an initial average rate of change of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0.85</m:t>
                        </m:r>
                      </m:e>
                      <m:sup>
                        <m:r>
                          <a:rPr lang="en-US" i="1">
                            <a:latin typeface="Cambria Math" panose="02040503050406030204" pitchFamily="18" charset="0"/>
                          </a:rPr>
                          <m:t>0</m:t>
                        </m:r>
                      </m:sup>
                    </m:sSup>
                  </m:oMath>
                </a14:m>
                <a:r>
                  <a:rPr lang="en-US" dirty="0" smtClean="0"/>
                  <a:t>/year from the equatorial plane.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362200"/>
                <a:ext cx="7693025" cy="4343400"/>
              </a:xfrm>
              <a:blipFill rotWithShape="0">
                <a:blip r:embed="rId2"/>
                <a:stretch>
                  <a:fillRect l="-793" t="-1545" r="-1665" b="-6180"/>
                </a:stretch>
              </a:blipFill>
            </p:spPr>
            <p:txBody>
              <a:bodyPr/>
              <a:lstStyle/>
              <a:p>
                <a:r>
                  <a:rPr lang="en-US">
                    <a:noFill/>
                  </a:rPr>
                  <a:t> </a:t>
                </a:r>
              </a:p>
            </p:txBody>
          </p:sp>
        </mc:Fallback>
      </mc:AlternateContent>
    </p:spTree>
    <p:extLst>
      <p:ext uri="{BB962C8B-B14F-4D97-AF65-F5344CB8AC3E}">
        <p14:creationId xmlns:p14="http://schemas.microsoft.com/office/powerpoint/2010/main" val="10905253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Effects of Sun and the Moon</a:t>
            </a:r>
          </a:p>
        </p:txBody>
      </p:sp>
      <p:sp>
        <p:nvSpPr>
          <p:cNvPr id="3" name="Content Placeholder 2"/>
          <p:cNvSpPr>
            <a:spLocks noGrp="1"/>
          </p:cNvSpPr>
          <p:nvPr>
            <p:ph idx="1"/>
          </p:nvPr>
        </p:nvSpPr>
        <p:spPr/>
        <p:txBody>
          <a:bodyPr/>
          <a:lstStyle/>
          <a:p>
            <a:pPr algn="just"/>
            <a:r>
              <a:rPr lang="en-US" dirty="0" smtClean="0"/>
              <a:t>When both the sun and moon are acting on the same side of the satellite’s orbit, the rate of change of the plane of the geostationary satellite’s orbit will be higher than the average.</a:t>
            </a:r>
          </a:p>
          <a:p>
            <a:pPr algn="just"/>
            <a:r>
              <a:rPr lang="en-US" dirty="0" smtClean="0"/>
              <a:t>When they are on opposite sides of the orbit, the rate of change of the plane of the satellite’s orbit will be less than average.</a:t>
            </a:r>
            <a:endParaRPr lang="en-US" dirty="0"/>
          </a:p>
        </p:txBody>
      </p:sp>
    </p:spTree>
    <p:extLst>
      <p:ext uri="{BB962C8B-B14F-4D97-AF65-F5344CB8AC3E}">
        <p14:creationId xmlns:p14="http://schemas.microsoft.com/office/powerpoint/2010/main" val="16497250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Effects of Sun and the Moon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362200"/>
                <a:ext cx="7693025" cy="4495800"/>
              </a:xfrm>
            </p:spPr>
            <p:txBody>
              <a:bodyPr/>
              <a:lstStyle/>
              <a:p>
                <a:pPr algn="just"/>
                <a:r>
                  <a:rPr lang="en-US" dirty="0" smtClean="0"/>
                  <a:t>Examples of maximum years are 1988 and 2006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0.</m:t>
                        </m:r>
                        <m:r>
                          <a:rPr lang="en-US" b="0" i="1" smtClean="0">
                            <a:latin typeface="Cambria Math" panose="02040503050406030204" pitchFamily="18" charset="0"/>
                          </a:rPr>
                          <m:t>94</m:t>
                        </m:r>
                      </m:e>
                      <m:sup>
                        <m:r>
                          <a:rPr lang="en-US" i="1">
                            <a:latin typeface="Cambria Math" panose="02040503050406030204" pitchFamily="18" charset="0"/>
                          </a:rPr>
                          <m:t>0</m:t>
                        </m:r>
                      </m:sup>
                    </m:sSup>
                  </m:oMath>
                </a14:m>
                <a:r>
                  <a:rPr lang="en-US" dirty="0" smtClean="0"/>
                  <a:t>/year) and examples of minimum years are 1997 and 2015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0.</m:t>
                        </m:r>
                        <m:r>
                          <a:rPr lang="en-US" b="0" i="1" smtClean="0">
                            <a:latin typeface="Cambria Math" panose="02040503050406030204" pitchFamily="18" charset="0"/>
                          </a:rPr>
                          <m:t>75</m:t>
                        </m:r>
                      </m:e>
                      <m:sup>
                        <m:r>
                          <a:rPr lang="en-US" i="1">
                            <a:latin typeface="Cambria Math" panose="02040503050406030204" pitchFamily="18" charset="0"/>
                          </a:rPr>
                          <m:t>0</m:t>
                        </m:r>
                      </m:sup>
                    </m:sSup>
                  </m:oMath>
                </a14:m>
                <a:r>
                  <a:rPr lang="en-US" dirty="0" smtClean="0"/>
                  <a:t>/year).</a:t>
                </a:r>
              </a:p>
              <a:p>
                <a:pPr algn="just"/>
                <a:r>
                  <a:rPr lang="en-US" dirty="0" smtClean="0"/>
                  <a:t>These rate of change are at maximum when the inclination is zero and they are zero when the inclination is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14.67</m:t>
                        </m:r>
                      </m:e>
                      <m:sup>
                        <m:r>
                          <a:rPr lang="en-US" i="1">
                            <a:latin typeface="Cambria Math" panose="02040503050406030204" pitchFamily="18" charset="0"/>
                          </a:rPr>
                          <m:t>0</m:t>
                        </m:r>
                      </m:sup>
                    </m:sSup>
                  </m:oMath>
                </a14:m>
                <a:r>
                  <a:rPr lang="en-US" dirty="0" smtClean="0"/>
                  <a:t>.</a:t>
                </a:r>
              </a:p>
              <a:p>
                <a:pPr algn="just"/>
                <a:r>
                  <a:rPr lang="en-US" dirty="0" smtClean="0"/>
                  <a:t>From an initial zero inclination, the plane of the geostationary orbit will change to a maximum inclination of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14.67</m:t>
                        </m:r>
                      </m:e>
                      <m:sup>
                        <m:r>
                          <a:rPr lang="en-US" i="1">
                            <a:latin typeface="Cambria Math" panose="02040503050406030204" pitchFamily="18" charset="0"/>
                          </a:rPr>
                          <m:t>0</m:t>
                        </m:r>
                      </m:sup>
                    </m:sSup>
                  </m:oMath>
                </a14:m>
                <a:r>
                  <a:rPr lang="en-US" dirty="0" smtClean="0"/>
                  <a:t> over 26.6 years.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362200"/>
                <a:ext cx="7693025" cy="4495800"/>
              </a:xfrm>
              <a:blipFill rotWithShape="0">
                <a:blip r:embed="rId2"/>
                <a:stretch>
                  <a:fillRect l="-793" t="-1493" r="-1665" b="-4478"/>
                </a:stretch>
              </a:blipFill>
            </p:spPr>
            <p:txBody>
              <a:bodyPr/>
              <a:lstStyle/>
              <a:p>
                <a:r>
                  <a:rPr lang="en-US">
                    <a:noFill/>
                  </a:rPr>
                  <a:t> </a:t>
                </a:r>
              </a:p>
            </p:txBody>
          </p:sp>
        </mc:Fallback>
      </mc:AlternateContent>
    </p:spTree>
    <p:extLst>
      <p:ext uri="{BB962C8B-B14F-4D97-AF65-F5344CB8AC3E}">
        <p14:creationId xmlns:p14="http://schemas.microsoft.com/office/powerpoint/2010/main" val="31879689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Atmospheric Drag</a:t>
            </a:r>
            <a:endParaRPr lang="en-US" dirty="0"/>
          </a:p>
        </p:txBody>
      </p:sp>
      <p:sp>
        <p:nvSpPr>
          <p:cNvPr id="3" name="Content Placeholder 2"/>
          <p:cNvSpPr>
            <a:spLocks noGrp="1"/>
          </p:cNvSpPr>
          <p:nvPr>
            <p:ph idx="1"/>
          </p:nvPr>
        </p:nvSpPr>
        <p:spPr>
          <a:xfrm>
            <a:off x="759229" y="2209800"/>
            <a:ext cx="8229600" cy="4705004"/>
          </a:xfrm>
        </p:spPr>
        <p:txBody>
          <a:bodyPr/>
          <a:lstStyle/>
          <a:p>
            <a:pPr algn="just"/>
            <a:r>
              <a:rPr lang="en-US" sz="2700" dirty="0"/>
              <a:t>For Low Earth orbiting satellites, the effect of atmospheric drag </a:t>
            </a:r>
            <a:r>
              <a:rPr lang="en-US" sz="2700" dirty="0" smtClean="0"/>
              <a:t>is </a:t>
            </a:r>
            <a:r>
              <a:rPr lang="en-US" sz="2700" dirty="0"/>
              <a:t>more pronounces. The impact of this drag is maximum at the </a:t>
            </a:r>
            <a:r>
              <a:rPr lang="en-US" sz="2700" dirty="0" smtClean="0"/>
              <a:t>point </a:t>
            </a:r>
            <a:r>
              <a:rPr lang="en-US" sz="2700" dirty="0"/>
              <a:t>of perigee. Drag (pull towards the Earth) has an effect on </a:t>
            </a:r>
            <a:r>
              <a:rPr lang="en-US" sz="2700" dirty="0" smtClean="0"/>
              <a:t>velocity </a:t>
            </a:r>
            <a:r>
              <a:rPr lang="en-US" sz="2700" dirty="0"/>
              <a:t>of Satellite (velocity reduces). </a:t>
            </a:r>
            <a:endParaRPr lang="en-US" sz="2700" dirty="0" smtClean="0"/>
          </a:p>
          <a:p>
            <a:pPr algn="just"/>
            <a:r>
              <a:rPr lang="en-US" sz="2700" dirty="0"/>
              <a:t>This  causes  the  satellite  to  not  reach  the  apogee  height </a:t>
            </a:r>
            <a:r>
              <a:rPr lang="en-US" sz="2700" dirty="0" smtClean="0"/>
              <a:t>successive  </a:t>
            </a:r>
            <a:r>
              <a:rPr lang="en-US" sz="2700" dirty="0"/>
              <a:t>revolutions.  This  leads  to  a  change  in  value  of </a:t>
            </a:r>
            <a:r>
              <a:rPr lang="en-US" sz="2700" dirty="0" smtClean="0"/>
              <a:t>semi-major  </a:t>
            </a:r>
            <a:r>
              <a:rPr lang="en-US" sz="2700" dirty="0"/>
              <a:t>axis  and  eccentricity.  Satellites  in  service  are </a:t>
            </a:r>
            <a:r>
              <a:rPr lang="en-US" sz="2700" dirty="0" smtClean="0"/>
              <a:t>maneuvered  </a:t>
            </a:r>
            <a:r>
              <a:rPr lang="en-US" sz="2700" dirty="0"/>
              <a:t>by  the  earth  station  back  to  their  original  orbital </a:t>
            </a:r>
            <a:r>
              <a:rPr lang="en-US" sz="2700" dirty="0" smtClean="0"/>
              <a:t>position</a:t>
            </a:r>
            <a:r>
              <a:rPr lang="en-US" sz="2700" dirty="0"/>
              <a:t>. </a:t>
            </a:r>
          </a:p>
        </p:txBody>
      </p:sp>
    </p:spTree>
    <p:extLst>
      <p:ext uri="{BB962C8B-B14F-4D97-AF65-F5344CB8AC3E}">
        <p14:creationId xmlns:p14="http://schemas.microsoft.com/office/powerpoint/2010/main" val="8550724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Satellite Subsystems</a:t>
            </a:r>
            <a:endParaRPr lang="en-US" dirty="0"/>
          </a:p>
        </p:txBody>
      </p:sp>
      <p:pic>
        <p:nvPicPr>
          <p:cNvPr id="4" name="Picture 3"/>
          <p:cNvPicPr>
            <a:picLocks noChangeAspect="1"/>
          </p:cNvPicPr>
          <p:nvPr/>
        </p:nvPicPr>
        <p:blipFill>
          <a:blip r:embed="rId2"/>
          <a:stretch>
            <a:fillRect/>
          </a:stretch>
        </p:blipFill>
        <p:spPr>
          <a:xfrm>
            <a:off x="3016536" y="2266818"/>
            <a:ext cx="3415728" cy="4591182"/>
          </a:xfrm>
          <a:prstGeom prst="rect">
            <a:avLst/>
          </a:prstGeom>
        </p:spPr>
      </p:pic>
    </p:spTree>
    <p:extLst>
      <p:ext uri="{BB962C8B-B14F-4D97-AF65-F5344CB8AC3E}">
        <p14:creationId xmlns:p14="http://schemas.microsoft.com/office/powerpoint/2010/main" val="3501403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smtClean="0"/>
              <a:t>Geostationary Earth Orbit (GEO)</a:t>
            </a:r>
          </a:p>
        </p:txBody>
      </p:sp>
      <p:sp>
        <p:nvSpPr>
          <p:cNvPr id="11267" name="Rectangle 3"/>
          <p:cNvSpPr>
            <a:spLocks noGrp="1" noChangeArrowheads="1"/>
          </p:cNvSpPr>
          <p:nvPr>
            <p:ph type="body" idx="1"/>
          </p:nvPr>
        </p:nvSpPr>
        <p:spPr>
          <a:xfrm>
            <a:off x="838200" y="2362200"/>
            <a:ext cx="7693025" cy="4191000"/>
          </a:xfrm>
        </p:spPr>
        <p:txBody>
          <a:bodyPr/>
          <a:lstStyle/>
          <a:p>
            <a:pPr algn="just" eaLnBrk="1" hangingPunct="1"/>
            <a:r>
              <a:rPr lang="en-US" smtClean="0"/>
              <a:t>GEO  satellites  are  synchronous  with  respect  to  earth.  Looking from  a  fixed  point  from  Earth,  these  satellites  appear  to  be stationary.</a:t>
            </a:r>
          </a:p>
          <a:p>
            <a:pPr algn="just" eaLnBrk="1" hangingPunct="1"/>
            <a:r>
              <a:rPr lang="en-US" smtClean="0"/>
              <a:t>There  are  three  conditions  which  lead  to  geostationary satellites.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59614" b="53333"/>
          <a:stretch/>
        </p:blipFill>
        <p:spPr>
          <a:xfrm>
            <a:off x="1650618" y="0"/>
            <a:ext cx="5482170" cy="6851073"/>
          </a:xfrm>
          <a:prstGeom prst="rect">
            <a:avLst/>
          </a:prstGeom>
        </p:spPr>
      </p:pic>
    </p:spTree>
    <p:extLst>
      <p:ext uri="{BB962C8B-B14F-4D97-AF65-F5344CB8AC3E}">
        <p14:creationId xmlns:p14="http://schemas.microsoft.com/office/powerpoint/2010/main" val="21212526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Attitude and Orbit Control System (AOCS)</a:t>
            </a:r>
            <a:endParaRPr lang="en-US" dirty="0"/>
          </a:p>
        </p:txBody>
      </p:sp>
      <p:sp>
        <p:nvSpPr>
          <p:cNvPr id="3" name="Content Placeholder 2"/>
          <p:cNvSpPr>
            <a:spLocks noGrp="1"/>
          </p:cNvSpPr>
          <p:nvPr>
            <p:ph idx="1"/>
          </p:nvPr>
        </p:nvSpPr>
        <p:spPr>
          <a:xfrm>
            <a:off x="838200" y="2362200"/>
            <a:ext cx="7693025" cy="4343400"/>
          </a:xfrm>
        </p:spPr>
        <p:txBody>
          <a:bodyPr/>
          <a:lstStyle/>
          <a:p>
            <a:pPr algn="just"/>
            <a:r>
              <a:rPr lang="en-US" dirty="0" smtClean="0"/>
              <a:t>This subsystem consists of rocket motors that are used to move the satellite back to the correct orbit when external forces causes it to drift off and gas jets that control the attitude of the satellite.</a:t>
            </a:r>
          </a:p>
          <a:p>
            <a:pPr algn="just"/>
            <a:r>
              <a:rPr lang="en-US" dirty="0" smtClean="0"/>
              <a:t>The attitude and orbit of a satellite must be controlled so that the satellite’s antennas point toward the earth and so that the user knows where in the sky to look for the satellite.</a:t>
            </a:r>
          </a:p>
          <a:p>
            <a:pPr algn="just"/>
            <a:endParaRPr lang="en-US" dirty="0"/>
          </a:p>
        </p:txBody>
      </p:sp>
    </p:spTree>
    <p:extLst>
      <p:ext uri="{BB962C8B-B14F-4D97-AF65-F5344CB8AC3E}">
        <p14:creationId xmlns:p14="http://schemas.microsoft.com/office/powerpoint/2010/main" val="21711819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(AOCS</a:t>
            </a:r>
            <a:r>
              <a:rPr lang="en-US" dirty="0" smtClean="0"/>
              <a:t>) Contd.</a:t>
            </a:r>
            <a:endParaRPr lang="en-US" dirty="0"/>
          </a:p>
        </p:txBody>
      </p:sp>
      <p:sp>
        <p:nvSpPr>
          <p:cNvPr id="3" name="Content Placeholder 2"/>
          <p:cNvSpPr>
            <a:spLocks noGrp="1"/>
          </p:cNvSpPr>
          <p:nvPr>
            <p:ph idx="1"/>
          </p:nvPr>
        </p:nvSpPr>
        <p:spPr/>
        <p:txBody>
          <a:bodyPr/>
          <a:lstStyle/>
          <a:p>
            <a:pPr algn="just"/>
            <a:r>
              <a:rPr lang="en-US" dirty="0" smtClean="0"/>
              <a:t>Solar pressure acting on a satellite’s solar sails and antennas, and the earth’s magnetic field generating eddy current in the satellite’s metallic structure as it travels through the magnetic field.</a:t>
            </a:r>
          </a:p>
          <a:p>
            <a:pPr algn="just"/>
            <a:r>
              <a:rPr lang="en-US" dirty="0" smtClean="0"/>
              <a:t>This will cause rotation of the satellite body.</a:t>
            </a:r>
            <a:endParaRPr lang="en-US" dirty="0"/>
          </a:p>
        </p:txBody>
      </p:sp>
    </p:spTree>
    <p:extLst>
      <p:ext uri="{BB962C8B-B14F-4D97-AF65-F5344CB8AC3E}">
        <p14:creationId xmlns:p14="http://schemas.microsoft.com/office/powerpoint/2010/main" val="28198560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Attitude Control System</a:t>
            </a:r>
            <a:endParaRPr lang="en-US" dirty="0"/>
          </a:p>
        </p:txBody>
      </p:sp>
      <p:sp>
        <p:nvSpPr>
          <p:cNvPr id="3" name="Content Placeholder 2"/>
          <p:cNvSpPr>
            <a:spLocks noGrp="1"/>
          </p:cNvSpPr>
          <p:nvPr>
            <p:ph idx="1"/>
          </p:nvPr>
        </p:nvSpPr>
        <p:spPr>
          <a:xfrm>
            <a:off x="838200" y="2362200"/>
            <a:ext cx="7693025" cy="4191000"/>
          </a:xfrm>
        </p:spPr>
        <p:txBody>
          <a:bodyPr/>
          <a:lstStyle/>
          <a:p>
            <a:pPr algn="just"/>
            <a:r>
              <a:rPr lang="en-US" dirty="0" smtClean="0"/>
              <a:t>There are two ways to make a satellite stable in orbit, when it is weightless.</a:t>
            </a:r>
          </a:p>
          <a:p>
            <a:pPr algn="just"/>
            <a:r>
              <a:rPr lang="en-US" dirty="0" smtClean="0"/>
              <a:t>The body of the satellite can be rotated at a rate between 30 and 100 rpm, to create a gyroscopic force that provides stability of the spin axis and keeps it pointing in the same direction. Such satellites are known as spinners.</a:t>
            </a:r>
          </a:p>
          <a:p>
            <a:pPr algn="just"/>
            <a:r>
              <a:rPr lang="en-US" dirty="0" smtClean="0"/>
              <a:t>Example: Hughes 376 satellite.</a:t>
            </a:r>
            <a:endParaRPr lang="en-US" dirty="0"/>
          </a:p>
        </p:txBody>
      </p:sp>
    </p:spTree>
    <p:extLst>
      <p:ext uri="{BB962C8B-B14F-4D97-AF65-F5344CB8AC3E}">
        <p14:creationId xmlns:p14="http://schemas.microsoft.com/office/powerpoint/2010/main" val="6045748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 Control System</a:t>
            </a:r>
          </a:p>
        </p:txBody>
      </p:sp>
      <p:sp>
        <p:nvSpPr>
          <p:cNvPr id="3" name="Content Placeholder 2"/>
          <p:cNvSpPr>
            <a:spLocks noGrp="1"/>
          </p:cNvSpPr>
          <p:nvPr>
            <p:ph idx="1"/>
          </p:nvPr>
        </p:nvSpPr>
        <p:spPr/>
        <p:txBody>
          <a:bodyPr/>
          <a:lstStyle/>
          <a:p>
            <a:pPr algn="just"/>
            <a:r>
              <a:rPr lang="en-US" dirty="0" smtClean="0"/>
              <a:t>The satellite can be stabilized by one or more momentum wheels.</a:t>
            </a:r>
          </a:p>
          <a:p>
            <a:pPr algn="just"/>
            <a:r>
              <a:rPr lang="en-US" dirty="0" smtClean="0"/>
              <a:t>The momentum wheel is usually a solid metal disk driven by an electric motor. </a:t>
            </a:r>
          </a:p>
          <a:p>
            <a:pPr algn="just"/>
            <a:r>
              <a:rPr lang="en-US" dirty="0" smtClean="0"/>
              <a:t>Increasing the speed of the momentum wheel causes the satellite to </a:t>
            </a:r>
            <a:r>
              <a:rPr lang="en-US" dirty="0" smtClean="0"/>
              <a:t>process </a:t>
            </a:r>
            <a:r>
              <a:rPr lang="en-US" dirty="0" smtClean="0"/>
              <a:t>in the opposite direction.</a:t>
            </a:r>
          </a:p>
          <a:p>
            <a:pPr algn="just"/>
            <a:r>
              <a:rPr lang="en-US" dirty="0" smtClean="0"/>
              <a:t>Example: Hughes 701 series.</a:t>
            </a:r>
            <a:endParaRPr lang="en-US" dirty="0"/>
          </a:p>
        </p:txBody>
      </p:sp>
    </p:spTree>
    <p:extLst>
      <p:ext uri="{BB962C8B-B14F-4D97-AF65-F5344CB8AC3E}">
        <p14:creationId xmlns:p14="http://schemas.microsoft.com/office/powerpoint/2010/main" val="5697074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53000" y="1360778"/>
            <a:ext cx="3967162" cy="5497222"/>
          </a:xfrm>
          <a:prstGeom prst="rect">
            <a:avLst/>
          </a:prstGeom>
        </p:spPr>
      </p:pic>
      <p:pic>
        <p:nvPicPr>
          <p:cNvPr id="5" name="Picture 4"/>
          <p:cNvPicPr>
            <a:picLocks noChangeAspect="1"/>
          </p:cNvPicPr>
          <p:nvPr/>
        </p:nvPicPr>
        <p:blipFill>
          <a:blip r:embed="rId3"/>
          <a:stretch>
            <a:fillRect/>
          </a:stretch>
        </p:blipFill>
        <p:spPr>
          <a:xfrm>
            <a:off x="636725" y="1468024"/>
            <a:ext cx="4316275" cy="5389976"/>
          </a:xfrm>
          <a:prstGeom prst="rect">
            <a:avLst/>
          </a:prstGeom>
        </p:spPr>
      </p:pic>
    </p:spTree>
    <p:extLst>
      <p:ext uri="{BB962C8B-B14F-4D97-AF65-F5344CB8AC3E}">
        <p14:creationId xmlns:p14="http://schemas.microsoft.com/office/powerpoint/2010/main" val="36955563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Orbit Control System</a:t>
            </a:r>
            <a:endParaRPr lang="en-US" dirty="0"/>
          </a:p>
        </p:txBody>
      </p:sp>
      <p:sp>
        <p:nvSpPr>
          <p:cNvPr id="3" name="Content Placeholder 2"/>
          <p:cNvSpPr>
            <a:spLocks noGrp="1"/>
          </p:cNvSpPr>
          <p:nvPr>
            <p:ph idx="1"/>
          </p:nvPr>
        </p:nvSpPr>
        <p:spPr/>
        <p:txBody>
          <a:bodyPr/>
          <a:lstStyle/>
          <a:p>
            <a:pPr algn="just"/>
            <a:r>
              <a:rPr lang="en-US" dirty="0" smtClean="0"/>
              <a:t>A geostationary satellite is subjected to several forces that tend to accelerate it away from its required orbit.</a:t>
            </a:r>
          </a:p>
          <a:p>
            <a:pPr algn="just"/>
            <a:r>
              <a:rPr lang="en-US" dirty="0" smtClean="0"/>
              <a:t>The gravitation forces of the moon and the sun cause inclination of the orbital plane and the </a:t>
            </a:r>
            <a:r>
              <a:rPr lang="en-US" dirty="0" err="1" smtClean="0"/>
              <a:t>nonspherical</a:t>
            </a:r>
            <a:r>
              <a:rPr lang="en-US" dirty="0" smtClean="0"/>
              <a:t> shape of the earth around the equator, which causes drift of the </a:t>
            </a:r>
            <a:r>
              <a:rPr lang="en-US" dirty="0" err="1" smtClean="0"/>
              <a:t>subsatellite</a:t>
            </a:r>
            <a:r>
              <a:rPr lang="en-US" dirty="0" smtClean="0"/>
              <a:t> point.</a:t>
            </a:r>
            <a:endParaRPr lang="en-US" dirty="0"/>
          </a:p>
        </p:txBody>
      </p:sp>
    </p:spTree>
    <p:extLst>
      <p:ext uri="{BB962C8B-B14F-4D97-AF65-F5344CB8AC3E}">
        <p14:creationId xmlns:p14="http://schemas.microsoft.com/office/powerpoint/2010/main" val="19218301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 Control System</a:t>
            </a:r>
          </a:p>
        </p:txBody>
      </p:sp>
      <p:pic>
        <p:nvPicPr>
          <p:cNvPr id="4" name="Picture 3"/>
          <p:cNvPicPr>
            <a:picLocks noChangeAspect="1"/>
          </p:cNvPicPr>
          <p:nvPr/>
        </p:nvPicPr>
        <p:blipFill>
          <a:blip r:embed="rId2"/>
          <a:stretch>
            <a:fillRect/>
          </a:stretch>
        </p:blipFill>
        <p:spPr>
          <a:xfrm>
            <a:off x="2552700" y="2286000"/>
            <a:ext cx="4343400" cy="4386087"/>
          </a:xfrm>
          <a:prstGeom prst="rect">
            <a:avLst/>
          </a:prstGeom>
        </p:spPr>
      </p:pic>
    </p:spTree>
    <p:extLst>
      <p:ext uri="{BB962C8B-B14F-4D97-AF65-F5344CB8AC3E}">
        <p14:creationId xmlns:p14="http://schemas.microsoft.com/office/powerpoint/2010/main" val="20252267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 Control System</a:t>
            </a:r>
          </a:p>
        </p:txBody>
      </p:sp>
      <p:sp>
        <p:nvSpPr>
          <p:cNvPr id="3" name="Content Placeholder 2"/>
          <p:cNvSpPr>
            <a:spLocks noGrp="1"/>
          </p:cNvSpPr>
          <p:nvPr>
            <p:ph idx="1"/>
          </p:nvPr>
        </p:nvSpPr>
        <p:spPr/>
        <p:txBody>
          <a:bodyPr/>
          <a:lstStyle/>
          <a:p>
            <a:pPr algn="just"/>
            <a:r>
              <a:rPr lang="en-US" dirty="0" smtClean="0"/>
              <a:t>Fig. shows a diagram of an inclined orbital plane close to the geostationary orbit.</a:t>
            </a:r>
          </a:p>
          <a:p>
            <a:pPr algn="just"/>
            <a:r>
              <a:rPr lang="en-US" dirty="0" smtClean="0"/>
              <a:t>For the orbit to be truly geostationary, it must lie in the equatorial plane, be circular, and have the correct altitude.</a:t>
            </a:r>
          </a:p>
          <a:p>
            <a:pPr algn="just"/>
            <a:r>
              <a:rPr lang="en-US" dirty="0" smtClean="0"/>
              <a:t>The function of the orbit control system to return it to the correct orbit.</a:t>
            </a:r>
            <a:endParaRPr lang="en-US" dirty="0"/>
          </a:p>
        </p:txBody>
      </p:sp>
    </p:spTree>
    <p:extLst>
      <p:ext uri="{BB962C8B-B14F-4D97-AF65-F5344CB8AC3E}">
        <p14:creationId xmlns:p14="http://schemas.microsoft.com/office/powerpoint/2010/main" val="32639348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 Control System</a:t>
            </a:r>
          </a:p>
        </p:txBody>
      </p:sp>
      <p:sp>
        <p:nvSpPr>
          <p:cNvPr id="3" name="Content Placeholder 2"/>
          <p:cNvSpPr>
            <a:spLocks noGrp="1"/>
          </p:cNvSpPr>
          <p:nvPr>
            <p:ph idx="1"/>
          </p:nvPr>
        </p:nvSpPr>
        <p:spPr>
          <a:xfrm>
            <a:off x="838200" y="2362200"/>
            <a:ext cx="7693025" cy="4114800"/>
          </a:xfrm>
        </p:spPr>
        <p:txBody>
          <a:bodyPr/>
          <a:lstStyle/>
          <a:p>
            <a:pPr algn="just"/>
            <a:r>
              <a:rPr lang="en-US" dirty="0" smtClean="0"/>
              <a:t>If the orbit is not circular, a velocity increase or decrease will have to be made along the orbit. </a:t>
            </a:r>
          </a:p>
          <a:p>
            <a:pPr algn="just"/>
            <a:r>
              <a:rPr lang="en-US" dirty="0" smtClean="0"/>
              <a:t>On a spinning satellite, this is achieved by pulsing the radial jets when they point along the X axis.</a:t>
            </a:r>
          </a:p>
          <a:p>
            <a:pPr algn="just"/>
            <a:r>
              <a:rPr lang="en-US" dirty="0" smtClean="0"/>
              <a:t>On a three-axis stabilized satellite, there will usually be two pairs of X-axis jets acting in opposite directions</a:t>
            </a:r>
            <a:endParaRPr lang="en-US" dirty="0"/>
          </a:p>
        </p:txBody>
      </p:sp>
    </p:spTree>
    <p:extLst>
      <p:ext uri="{BB962C8B-B14F-4D97-AF65-F5344CB8AC3E}">
        <p14:creationId xmlns:p14="http://schemas.microsoft.com/office/powerpoint/2010/main" val="144648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sz="4400" smtClean="0"/>
              <a:t>GEO (cont.)</a:t>
            </a:r>
          </a:p>
        </p:txBody>
      </p:sp>
      <p:sp>
        <p:nvSpPr>
          <p:cNvPr id="12291" name="Rectangle 3"/>
          <p:cNvSpPr>
            <a:spLocks noGrp="1" noChangeArrowheads="1"/>
          </p:cNvSpPr>
          <p:nvPr>
            <p:ph type="body" idx="1"/>
          </p:nvPr>
        </p:nvSpPr>
        <p:spPr/>
        <p:txBody>
          <a:bodyPr/>
          <a:lstStyle/>
          <a:p>
            <a:pPr marL="514350" indent="-514350" algn="just" eaLnBrk="1" hangingPunct="1">
              <a:buFont typeface="Arial" panose="020B0604020202020204" pitchFamily="34" charset="0"/>
              <a:buAutoNum type="arabicPeriod"/>
            </a:pPr>
            <a:r>
              <a:rPr lang="en-US" dirty="0" smtClean="0"/>
              <a:t>The satellite should be placed 35,786 </a:t>
            </a:r>
            <a:r>
              <a:rPr lang="en-US" dirty="0" err="1" smtClean="0"/>
              <a:t>kms</a:t>
            </a:r>
            <a:r>
              <a:rPr lang="en-US" dirty="0" smtClean="0"/>
              <a:t> (approximated to 36,000 </a:t>
            </a:r>
            <a:r>
              <a:rPr lang="en-US" dirty="0" err="1" smtClean="0"/>
              <a:t>kms</a:t>
            </a:r>
            <a:r>
              <a:rPr lang="en-US" dirty="0" smtClean="0"/>
              <a:t>) above the surface of the earth.</a:t>
            </a:r>
          </a:p>
          <a:p>
            <a:pPr marL="514350" indent="-514350" algn="just" eaLnBrk="1" hangingPunct="1">
              <a:buFont typeface="Arial" panose="020B0604020202020204" pitchFamily="34" charset="0"/>
              <a:buAutoNum type="arabicPeriod"/>
            </a:pPr>
            <a:r>
              <a:rPr lang="en-US" dirty="0" smtClean="0"/>
              <a:t>These satellites must travel in the rotational speed of earth, and in the direction of motion of earth, that is eastward.</a:t>
            </a:r>
          </a:p>
          <a:p>
            <a:pPr marL="514350" indent="-514350" algn="just" eaLnBrk="1" hangingPunct="1">
              <a:buFont typeface="Arial" panose="020B0604020202020204" pitchFamily="34" charset="0"/>
              <a:buAutoNum type="arabicPeriod"/>
            </a:pPr>
            <a:r>
              <a:rPr lang="en-US" dirty="0" smtClean="0"/>
              <a:t>The inclination of satellite with respect to earth must be 0</a:t>
            </a:r>
            <a:r>
              <a:rPr lang="en-US" baseline="30000" dirty="0" smtClean="0"/>
              <a:t>0</a:t>
            </a:r>
            <a:endParaRPr lang="en-US" dirty="0" smtClean="0"/>
          </a:p>
          <a:p>
            <a:pPr marL="514350" indent="-514350" eaLnBrk="1" hangingPunct="1">
              <a:buFont typeface="Arial" panose="020B0604020202020204" pitchFamily="34" charset="0"/>
              <a:buAutoNum type="arabicPeriod"/>
            </a:pPr>
            <a:endParaRPr 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 Control System</a:t>
            </a:r>
          </a:p>
        </p:txBody>
      </p:sp>
      <p:sp>
        <p:nvSpPr>
          <p:cNvPr id="3" name="Content Placeholder 2"/>
          <p:cNvSpPr>
            <a:spLocks noGrp="1"/>
          </p:cNvSpPr>
          <p:nvPr>
            <p:ph idx="1"/>
          </p:nvPr>
        </p:nvSpPr>
        <p:spPr/>
        <p:txBody>
          <a:bodyPr/>
          <a:lstStyle/>
          <a:p>
            <a:pPr algn="just"/>
            <a:r>
              <a:rPr lang="en-US" dirty="0" smtClean="0"/>
              <a:t>The orbit of a geostationary satellite remains approximately circular for long periods of time and does not need frequent velocity corrections to maintain circularity. </a:t>
            </a:r>
            <a:endParaRPr lang="en-US" dirty="0"/>
          </a:p>
          <a:p>
            <a:pPr algn="just"/>
            <a:r>
              <a:rPr lang="en-US" dirty="0" smtClean="0"/>
              <a:t>Altitude corrections are made by operating the Z-axis gas jets.</a:t>
            </a:r>
            <a:endParaRPr lang="en-US" dirty="0"/>
          </a:p>
        </p:txBody>
      </p:sp>
    </p:spTree>
    <p:extLst>
      <p:ext uri="{BB962C8B-B14F-4D97-AF65-F5344CB8AC3E}">
        <p14:creationId xmlns:p14="http://schemas.microsoft.com/office/powerpoint/2010/main" val="1362270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Telemetry, Tracking, Command, and Monitoring (TTC&amp;M)</a:t>
            </a:r>
            <a:endParaRPr lang="en-US" dirty="0"/>
          </a:p>
        </p:txBody>
      </p:sp>
      <p:sp>
        <p:nvSpPr>
          <p:cNvPr id="3" name="Content Placeholder 2"/>
          <p:cNvSpPr>
            <a:spLocks noGrp="1"/>
          </p:cNvSpPr>
          <p:nvPr>
            <p:ph idx="1"/>
          </p:nvPr>
        </p:nvSpPr>
        <p:spPr/>
        <p:txBody>
          <a:bodyPr/>
          <a:lstStyle/>
          <a:p>
            <a:pPr algn="just"/>
            <a:r>
              <a:rPr lang="en-US" dirty="0" smtClean="0"/>
              <a:t>The TTC&amp;M system is essential to the successful operation of a communications satellite.</a:t>
            </a:r>
          </a:p>
          <a:p>
            <a:pPr algn="just"/>
            <a:r>
              <a:rPr lang="en-US" dirty="0" smtClean="0"/>
              <a:t>The main functions of satellite management are to control the orbit and attitude of the satellite, monitor the status of all sensors and subsystems on the satellite, and switch on or off sections of the communication system.</a:t>
            </a:r>
            <a:endParaRPr lang="en-US" dirty="0"/>
          </a:p>
        </p:txBody>
      </p:sp>
    </p:spTree>
    <p:extLst>
      <p:ext uri="{BB962C8B-B14F-4D97-AF65-F5344CB8AC3E}">
        <p14:creationId xmlns:p14="http://schemas.microsoft.com/office/powerpoint/2010/main" val="1449390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Telemetry and Monitoring System</a:t>
            </a:r>
            <a:endParaRPr lang="en-US" dirty="0"/>
          </a:p>
        </p:txBody>
      </p:sp>
      <p:sp>
        <p:nvSpPr>
          <p:cNvPr id="3" name="Content Placeholder 2"/>
          <p:cNvSpPr>
            <a:spLocks noGrp="1"/>
          </p:cNvSpPr>
          <p:nvPr>
            <p:ph idx="1"/>
          </p:nvPr>
        </p:nvSpPr>
        <p:spPr/>
        <p:txBody>
          <a:bodyPr/>
          <a:lstStyle/>
          <a:p>
            <a:pPr algn="just"/>
            <a:r>
              <a:rPr lang="en-US" dirty="0" smtClean="0"/>
              <a:t>The monitoring system collects data from many sensors within the satellite and sends these data to the controlling earth station.</a:t>
            </a:r>
          </a:p>
          <a:p>
            <a:pPr algn="just"/>
            <a:r>
              <a:rPr lang="en-US" dirty="0" smtClean="0"/>
              <a:t>There may be several hundred sensors located  on the satellite to monitor pressure in the fuel tanks, voltage and current in the power conditioning unit, current drawn by each subsystem.																</a:t>
            </a:r>
            <a:endParaRPr lang="en-US" dirty="0"/>
          </a:p>
        </p:txBody>
      </p:sp>
    </p:spTree>
    <p:extLst>
      <p:ext uri="{BB962C8B-B14F-4D97-AF65-F5344CB8AC3E}">
        <p14:creationId xmlns:p14="http://schemas.microsoft.com/office/powerpoint/2010/main" val="33477806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914400"/>
            <a:ext cx="7997163" cy="5253038"/>
          </a:xfrm>
          <a:prstGeom prst="rect">
            <a:avLst/>
          </a:prstGeom>
        </p:spPr>
      </p:pic>
    </p:spTree>
    <p:extLst>
      <p:ext uri="{BB962C8B-B14F-4D97-AF65-F5344CB8AC3E}">
        <p14:creationId xmlns:p14="http://schemas.microsoft.com/office/powerpoint/2010/main" val="21704760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a:t>
            </a:r>
            <a:endParaRPr lang="en-US" dirty="0"/>
          </a:p>
        </p:txBody>
      </p:sp>
      <p:sp>
        <p:nvSpPr>
          <p:cNvPr id="3" name="Content Placeholder 2"/>
          <p:cNvSpPr>
            <a:spLocks noGrp="1"/>
          </p:cNvSpPr>
          <p:nvPr>
            <p:ph idx="1"/>
          </p:nvPr>
        </p:nvSpPr>
        <p:spPr>
          <a:xfrm>
            <a:off x="838200" y="2362200"/>
            <a:ext cx="7693025" cy="4495800"/>
          </a:xfrm>
        </p:spPr>
        <p:txBody>
          <a:bodyPr/>
          <a:lstStyle/>
          <a:p>
            <a:pPr algn="just"/>
            <a:r>
              <a:rPr lang="en-US" dirty="0" smtClean="0"/>
              <a:t>A number of techniques can be used to determine the current orbit of a satellite.</a:t>
            </a:r>
          </a:p>
          <a:p>
            <a:pPr algn="just"/>
            <a:r>
              <a:rPr lang="en-US" dirty="0" smtClean="0"/>
              <a:t>Velocity and acceleration sensors on the satellite can be used to find the change in orbit from the last known position.</a:t>
            </a:r>
          </a:p>
          <a:p>
            <a:pPr algn="just"/>
            <a:r>
              <a:rPr lang="en-US" dirty="0" smtClean="0"/>
              <a:t>The earth station controlling the satellite can observe the Doppler shift of the telemetry carrier or beacon transmitter carrier to determine the rate at which range is changing.</a:t>
            </a:r>
            <a:endParaRPr lang="en-US" dirty="0"/>
          </a:p>
        </p:txBody>
      </p:sp>
    </p:spTree>
    <p:extLst>
      <p:ext uri="{BB962C8B-B14F-4D97-AF65-F5344CB8AC3E}">
        <p14:creationId xmlns:p14="http://schemas.microsoft.com/office/powerpoint/2010/main" val="37742062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a:t>
            </a:r>
          </a:p>
        </p:txBody>
      </p:sp>
      <p:sp>
        <p:nvSpPr>
          <p:cNvPr id="3" name="Content Placeholder 2"/>
          <p:cNvSpPr>
            <a:spLocks noGrp="1"/>
          </p:cNvSpPr>
          <p:nvPr>
            <p:ph idx="1"/>
          </p:nvPr>
        </p:nvSpPr>
        <p:spPr/>
        <p:txBody>
          <a:bodyPr/>
          <a:lstStyle/>
          <a:p>
            <a:pPr algn="just"/>
            <a:r>
              <a:rPr lang="en-US" dirty="0" smtClean="0"/>
              <a:t>Active determination of range can be achieved by transmitting a pulse, or sequence of pulses, to the satellite and observing the time delay before the pulse is received again.</a:t>
            </a:r>
            <a:endParaRPr lang="en-US" dirty="0"/>
          </a:p>
        </p:txBody>
      </p:sp>
    </p:spTree>
    <p:extLst>
      <p:ext uri="{BB962C8B-B14F-4D97-AF65-F5344CB8AC3E}">
        <p14:creationId xmlns:p14="http://schemas.microsoft.com/office/powerpoint/2010/main" val="27325591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a:t>
            </a:r>
            <a:endParaRPr lang="en-US" dirty="0"/>
          </a:p>
        </p:txBody>
      </p:sp>
      <p:sp>
        <p:nvSpPr>
          <p:cNvPr id="3" name="Content Placeholder 2"/>
          <p:cNvSpPr>
            <a:spLocks noGrp="1"/>
          </p:cNvSpPr>
          <p:nvPr>
            <p:ph idx="1"/>
          </p:nvPr>
        </p:nvSpPr>
        <p:spPr>
          <a:xfrm>
            <a:off x="838200" y="2362200"/>
            <a:ext cx="8153400" cy="4419600"/>
          </a:xfrm>
        </p:spPr>
        <p:txBody>
          <a:bodyPr/>
          <a:lstStyle/>
          <a:p>
            <a:pPr algn="just"/>
            <a:r>
              <a:rPr lang="en-US" dirty="0" smtClean="0"/>
              <a:t>A secure and effective command structure is vital to the successful launch and operation of any communications satellite.</a:t>
            </a:r>
          </a:p>
          <a:p>
            <a:pPr algn="just"/>
            <a:r>
              <a:rPr lang="en-US" dirty="0" smtClean="0"/>
              <a:t>The command system is used to make changes in attitude and corrections to the orbit and to control the communication system.</a:t>
            </a:r>
          </a:p>
          <a:p>
            <a:pPr algn="just"/>
            <a:r>
              <a:rPr lang="en-US" dirty="0" smtClean="0"/>
              <a:t>During the launch, it is used to control the firing of the apogee kick motor and to spin up a spinner or extend the solar sails and antennas of a three-axis stabilized satellite.</a:t>
            </a:r>
            <a:endParaRPr lang="en-US" dirty="0"/>
          </a:p>
        </p:txBody>
      </p:sp>
    </p:spTree>
    <p:extLst>
      <p:ext uri="{BB962C8B-B14F-4D97-AF65-F5344CB8AC3E}">
        <p14:creationId xmlns:p14="http://schemas.microsoft.com/office/powerpoint/2010/main" val="30568760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Communication Subsystems</a:t>
            </a:r>
            <a:endParaRPr lang="en-US" dirty="0"/>
          </a:p>
        </p:txBody>
      </p:sp>
      <p:sp>
        <p:nvSpPr>
          <p:cNvPr id="3" name="Content Placeholder 2"/>
          <p:cNvSpPr>
            <a:spLocks noGrp="1"/>
          </p:cNvSpPr>
          <p:nvPr>
            <p:ph idx="1"/>
          </p:nvPr>
        </p:nvSpPr>
        <p:spPr/>
        <p:txBody>
          <a:bodyPr/>
          <a:lstStyle/>
          <a:p>
            <a:pPr algn="just"/>
            <a:r>
              <a:rPr lang="en-US" dirty="0" smtClean="0"/>
              <a:t>A communication satellite exists to provide a platform in geostationary orbit for the relaying of voice, video, and data communications.</a:t>
            </a:r>
          </a:p>
          <a:p>
            <a:pPr algn="just"/>
            <a:r>
              <a:rPr lang="en-US" dirty="0" smtClean="0"/>
              <a:t>All other subsystems on the satellite exist to support the communications </a:t>
            </a:r>
            <a:r>
              <a:rPr lang="en-US" dirty="0" err="1" smtClean="0"/>
              <a:t>sytem</a:t>
            </a:r>
            <a:r>
              <a:rPr lang="en-US" dirty="0" smtClean="0"/>
              <a:t>.</a:t>
            </a:r>
            <a:endParaRPr lang="en-US" dirty="0"/>
          </a:p>
        </p:txBody>
      </p:sp>
    </p:spTree>
    <p:extLst>
      <p:ext uri="{BB962C8B-B14F-4D97-AF65-F5344CB8AC3E}">
        <p14:creationId xmlns:p14="http://schemas.microsoft.com/office/powerpoint/2010/main" val="2505423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sz="4400" smtClean="0"/>
              <a:t>GEO (cont.)</a:t>
            </a:r>
          </a:p>
        </p:txBody>
      </p:sp>
      <p:sp>
        <p:nvSpPr>
          <p:cNvPr id="13315" name="Rectangle 3"/>
          <p:cNvSpPr>
            <a:spLocks noGrp="1" noChangeArrowheads="1"/>
          </p:cNvSpPr>
          <p:nvPr>
            <p:ph type="body" idx="1"/>
          </p:nvPr>
        </p:nvSpPr>
        <p:spPr>
          <a:xfrm>
            <a:off x="838200" y="2362200"/>
            <a:ext cx="7693025" cy="4419600"/>
          </a:xfrm>
        </p:spPr>
        <p:txBody>
          <a:bodyPr/>
          <a:lstStyle/>
          <a:p>
            <a:pPr algn="just" eaLnBrk="1" hangingPunct="1"/>
            <a:r>
              <a:rPr lang="en-US" smtClean="0"/>
              <a:t>Geostationary satellite in practical is termed as geosynchronous as  there  are  multiple  factors  which  make  these  satellites  shift from the ideal geostationary condition.</a:t>
            </a:r>
          </a:p>
          <a:p>
            <a:pPr algn="just" eaLnBrk="1" hangingPunct="1"/>
            <a:r>
              <a:rPr lang="en-US" smtClean="0"/>
              <a:t>Gravitational  pull  of  sun  and  moon  makes  these  satellites deviate  from  their  orbit.  Over  the  period  of  time,  they  go through a drag. (Earth’s gravitational force has no effect on these satellites due to their distance from the surface of the Earth.)</a:t>
            </a:r>
          </a:p>
          <a:p>
            <a:pPr eaLnBrk="1" hangingPunct="1">
              <a:buFont typeface="Wingdings" panose="05000000000000000000" pitchFamily="2" charset="2"/>
              <a:buNone/>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Capsules</Template>
  <TotalTime>1753</TotalTime>
  <Words>3689</Words>
  <Application>Microsoft Office PowerPoint</Application>
  <PresentationFormat>On-screen Show (4:3)</PresentationFormat>
  <Paragraphs>311</Paragraphs>
  <Slides>87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Cambria Math</vt:lpstr>
      <vt:lpstr>Times New Roman</vt:lpstr>
      <vt:lpstr>Wingdings</vt:lpstr>
      <vt:lpstr>Capsules</vt:lpstr>
      <vt:lpstr>Satellite Communications</vt:lpstr>
      <vt:lpstr>Satellite Communications</vt:lpstr>
      <vt:lpstr>Basics: How do Satellites Work</vt:lpstr>
      <vt:lpstr>Basics: How do Satellites Work</vt:lpstr>
      <vt:lpstr>Basics: How Satellites are used</vt:lpstr>
      <vt:lpstr>Types of Satellites</vt:lpstr>
      <vt:lpstr>Geostationary Earth Orbit (GEO)</vt:lpstr>
      <vt:lpstr>GEO (cont.)</vt:lpstr>
      <vt:lpstr>GEO (cont.)</vt:lpstr>
      <vt:lpstr>GEO (cont.)</vt:lpstr>
      <vt:lpstr>Low Earth Orbit (LEO)</vt:lpstr>
      <vt:lpstr>LEO (cont.)</vt:lpstr>
      <vt:lpstr>Medium Earth Orbit (MEO)</vt:lpstr>
      <vt:lpstr>MEO (cont.)</vt:lpstr>
      <vt:lpstr>Frequency Bands</vt:lpstr>
      <vt:lpstr>Capacity Allocation</vt:lpstr>
      <vt:lpstr>Basics: Advantages of Satellites</vt:lpstr>
      <vt:lpstr>Basics: Disadvantages of Satellites</vt:lpstr>
      <vt:lpstr>Definitions of Terms for Earth-Orbiting Satellites</vt:lpstr>
      <vt:lpstr>Definitions of Terms for Earth-Orbiting Satellites</vt:lpstr>
      <vt:lpstr>Definitions of Terms for Earth-Orbiting Satellites</vt:lpstr>
      <vt:lpstr>Definitions of Terms for Earth-Orbiting Satellites</vt:lpstr>
      <vt:lpstr>Definitions of Terms for Earth-Orbiting Satellites</vt:lpstr>
      <vt:lpstr>Definitions of Terms for Earth-Orbiting Satellites</vt:lpstr>
      <vt:lpstr>Definitions of Terms for Earth-Orbiting Satellites</vt:lpstr>
      <vt:lpstr>Definitions of Terms for Earth-Orbiting Satellites</vt:lpstr>
      <vt:lpstr>Definitions of Terms for Earth-Orbiting Satellites</vt:lpstr>
      <vt:lpstr>Orbital Elements</vt:lpstr>
      <vt:lpstr>Orbital Elements</vt:lpstr>
      <vt:lpstr>Look Angle Determination</vt:lpstr>
      <vt:lpstr>Look Angle Determination</vt:lpstr>
      <vt:lpstr>Look Angle Definition</vt:lpstr>
      <vt:lpstr>Look Angle Definition</vt:lpstr>
      <vt:lpstr>Look Angle Definition</vt:lpstr>
      <vt:lpstr>Coordinate System</vt:lpstr>
      <vt:lpstr>Coordinate System</vt:lpstr>
      <vt:lpstr>Satellite Coordinates</vt:lpstr>
      <vt:lpstr>Review of Geometry</vt:lpstr>
      <vt:lpstr>Elevation Angle Calculation</vt:lpstr>
      <vt:lpstr>Elevation Angle Calculation</vt:lpstr>
      <vt:lpstr>Elevation Angle Calculation</vt:lpstr>
      <vt:lpstr>Elevation Angle Calculation</vt:lpstr>
      <vt:lpstr>Elevation Angle Calculation</vt:lpstr>
      <vt:lpstr>Elevation Angle Calculation</vt:lpstr>
      <vt:lpstr>Elevation Angle Calculation</vt:lpstr>
      <vt:lpstr>Azimuth Angle Calculation</vt:lpstr>
      <vt:lpstr>Azimuth Angle Calculation</vt:lpstr>
      <vt:lpstr>Azimuth Angle Calculation for GEO Satellites</vt:lpstr>
      <vt:lpstr>Azimuth Angle Calculation for GEO Satellites</vt:lpstr>
      <vt:lpstr>Azimuth Angle Calculation for GEO Satellites</vt:lpstr>
      <vt:lpstr>Example for Look Angle Calculation of a GEO satellite</vt:lpstr>
      <vt:lpstr>Example (Contd.)</vt:lpstr>
      <vt:lpstr>Example (Contd.)</vt:lpstr>
      <vt:lpstr>Example (Contd.)</vt:lpstr>
      <vt:lpstr>Example (Contd.)</vt:lpstr>
      <vt:lpstr>Orbital Perturbation</vt:lpstr>
      <vt:lpstr>Orbital Perturbation</vt:lpstr>
      <vt:lpstr>Effects of nonspherical earth</vt:lpstr>
      <vt:lpstr>Effects of nonspherical earth</vt:lpstr>
      <vt:lpstr>Effects of nonspherical earth</vt:lpstr>
      <vt:lpstr>Effects of Sun and the Moon</vt:lpstr>
      <vt:lpstr>Effects of Sun and the Moon</vt:lpstr>
      <vt:lpstr>Effects of Sun and the Moon</vt:lpstr>
      <vt:lpstr>Effects of Sun and the Moon</vt:lpstr>
      <vt:lpstr>Effects of Sun and the Moon</vt:lpstr>
      <vt:lpstr>Effects of Sun and the Moon</vt:lpstr>
      <vt:lpstr>Effects of Sun and the Moon</vt:lpstr>
      <vt:lpstr>Atmospheric Drag</vt:lpstr>
      <vt:lpstr>Satellite Subsystems</vt:lpstr>
      <vt:lpstr>PowerPoint Presentation</vt:lpstr>
      <vt:lpstr>Attitude and Orbit Control System (AOCS)</vt:lpstr>
      <vt:lpstr>(AOCS) Contd.</vt:lpstr>
      <vt:lpstr>Attitude Control System</vt:lpstr>
      <vt:lpstr>Attitude Control System</vt:lpstr>
      <vt:lpstr>PowerPoint Presentation</vt:lpstr>
      <vt:lpstr>Orbit Control System</vt:lpstr>
      <vt:lpstr>Orbit Control System</vt:lpstr>
      <vt:lpstr>Orbit Control System</vt:lpstr>
      <vt:lpstr>Orbit Control System</vt:lpstr>
      <vt:lpstr>Orbit Control System</vt:lpstr>
      <vt:lpstr>Telemetry, Tracking, Command, and Monitoring (TTC&amp;M)</vt:lpstr>
      <vt:lpstr>Telemetry and Monitoring System</vt:lpstr>
      <vt:lpstr>PowerPoint Presentation</vt:lpstr>
      <vt:lpstr>Tracking</vt:lpstr>
      <vt:lpstr>Tracking</vt:lpstr>
      <vt:lpstr>Command</vt:lpstr>
      <vt:lpstr>Communication Subsystems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 Communications</dc:title>
  <dc:creator>Firoz Ahmed Siddiqui</dc:creator>
  <cp:lastModifiedBy>CLR</cp:lastModifiedBy>
  <cp:revision>176</cp:revision>
  <dcterms:created xsi:type="dcterms:W3CDTF">2005-11-01T21:11:45Z</dcterms:created>
  <dcterms:modified xsi:type="dcterms:W3CDTF">2018-01-16T06:15:06Z</dcterms:modified>
</cp:coreProperties>
</file>